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7" r:id="rId3"/>
    <p:sldId id="259" r:id="rId4"/>
    <p:sldId id="270" r:id="rId5"/>
    <p:sldId id="277" r:id="rId6"/>
    <p:sldId id="267" r:id="rId7"/>
    <p:sldId id="261" r:id="rId8"/>
    <p:sldId id="271" r:id="rId9"/>
    <p:sldId id="272" r:id="rId10"/>
    <p:sldId id="273" r:id="rId11"/>
    <p:sldId id="266"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tharva Raul" initials="aR" lastIdx="1" clrIdx="0">
    <p:extLst>
      <p:ext uri="{19B8F6BF-5375-455C-9EA6-DF929625EA0E}">
        <p15:presenceInfo xmlns="" xmlns:p15="http://schemas.microsoft.com/office/powerpoint/2012/main" userId="6fbacb06c7bda9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660"/>
  </p:normalViewPr>
  <p:slideViewPr>
    <p:cSldViewPr snapToGrid="0">
      <p:cViewPr varScale="1">
        <p:scale>
          <a:sx n="74" d="100"/>
          <a:sy n="74" d="100"/>
        </p:scale>
        <p:origin x="-56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1E5C09-DDF9-48F7-B38D-5113D0C27A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D80639F8-A690-4DFD-92BC-2E7BB1F16D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E6D479C6-A58A-4EA3-A587-04C3E92374AD}"/>
              </a:ext>
            </a:extLst>
          </p:cNvPr>
          <p:cNvSpPr>
            <a:spLocks noGrp="1"/>
          </p:cNvSpPr>
          <p:nvPr>
            <p:ph type="dt" sz="half" idx="10"/>
          </p:nvPr>
        </p:nvSpPr>
        <p:spPr/>
        <p:txBody>
          <a:bodyPr/>
          <a:lstStyle/>
          <a:p>
            <a:fld id="{7D7B091F-C72D-428B-9CED-4A42FB0E78F5}" type="datetimeFigureOut">
              <a:rPr lang="en-IN" smtClean="0"/>
              <a:t>22-11-2019</a:t>
            </a:fld>
            <a:endParaRPr lang="en-IN" dirty="0"/>
          </a:p>
        </p:txBody>
      </p:sp>
      <p:sp>
        <p:nvSpPr>
          <p:cNvPr id="5" name="Footer Placeholder 4">
            <a:extLst>
              <a:ext uri="{FF2B5EF4-FFF2-40B4-BE49-F238E27FC236}">
                <a16:creationId xmlns="" xmlns:a16="http://schemas.microsoft.com/office/drawing/2014/main" id="{F815DC6C-F8C8-4DE7-8328-4ED1168C75E2}"/>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 xmlns:a16="http://schemas.microsoft.com/office/drawing/2014/main" id="{972A7096-3780-4451-A0AD-EAC9297DCB05}"/>
              </a:ext>
            </a:extLst>
          </p:cNvPr>
          <p:cNvSpPr>
            <a:spLocks noGrp="1"/>
          </p:cNvSpPr>
          <p:nvPr>
            <p:ph type="sldNum" sz="quarter" idx="12"/>
          </p:nvPr>
        </p:nvSpPr>
        <p:spPr/>
        <p:txBody>
          <a:bodyPr/>
          <a:lstStyle/>
          <a:p>
            <a:fld id="{FB91F0E7-8893-4622-B72B-5BB1BF8E8C26}" type="slidenum">
              <a:rPr lang="en-IN" smtClean="0"/>
              <a:t>‹#›</a:t>
            </a:fld>
            <a:endParaRPr lang="en-IN" dirty="0"/>
          </a:p>
        </p:txBody>
      </p:sp>
    </p:spTree>
    <p:extLst>
      <p:ext uri="{BB962C8B-B14F-4D97-AF65-F5344CB8AC3E}">
        <p14:creationId xmlns:p14="http://schemas.microsoft.com/office/powerpoint/2010/main" val="343129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700717-69FA-4919-A783-C2337B00A67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BCC60CFF-113C-4360-B583-331144B863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8AAE8785-8181-4691-ACC5-794F9E496011}"/>
              </a:ext>
            </a:extLst>
          </p:cNvPr>
          <p:cNvSpPr>
            <a:spLocks noGrp="1"/>
          </p:cNvSpPr>
          <p:nvPr>
            <p:ph type="dt" sz="half" idx="10"/>
          </p:nvPr>
        </p:nvSpPr>
        <p:spPr/>
        <p:txBody>
          <a:bodyPr/>
          <a:lstStyle/>
          <a:p>
            <a:fld id="{7D7B091F-C72D-428B-9CED-4A42FB0E78F5}" type="datetimeFigureOut">
              <a:rPr lang="en-IN" smtClean="0"/>
              <a:t>22-11-2019</a:t>
            </a:fld>
            <a:endParaRPr lang="en-IN" dirty="0"/>
          </a:p>
        </p:txBody>
      </p:sp>
      <p:sp>
        <p:nvSpPr>
          <p:cNvPr id="5" name="Footer Placeholder 4">
            <a:extLst>
              <a:ext uri="{FF2B5EF4-FFF2-40B4-BE49-F238E27FC236}">
                <a16:creationId xmlns="" xmlns:a16="http://schemas.microsoft.com/office/drawing/2014/main" id="{6A22E026-BF9C-4FFC-87EB-6FC0698572C8}"/>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 xmlns:a16="http://schemas.microsoft.com/office/drawing/2014/main" id="{765481B3-538E-4901-807B-C2744FBFC67D}"/>
              </a:ext>
            </a:extLst>
          </p:cNvPr>
          <p:cNvSpPr>
            <a:spLocks noGrp="1"/>
          </p:cNvSpPr>
          <p:nvPr>
            <p:ph type="sldNum" sz="quarter" idx="12"/>
          </p:nvPr>
        </p:nvSpPr>
        <p:spPr/>
        <p:txBody>
          <a:bodyPr/>
          <a:lstStyle/>
          <a:p>
            <a:fld id="{FB91F0E7-8893-4622-B72B-5BB1BF8E8C26}" type="slidenum">
              <a:rPr lang="en-IN" smtClean="0"/>
              <a:t>‹#›</a:t>
            </a:fld>
            <a:endParaRPr lang="en-IN" dirty="0"/>
          </a:p>
        </p:txBody>
      </p:sp>
    </p:spTree>
    <p:extLst>
      <p:ext uri="{BB962C8B-B14F-4D97-AF65-F5344CB8AC3E}">
        <p14:creationId xmlns:p14="http://schemas.microsoft.com/office/powerpoint/2010/main" val="1782409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17FB4CE-4FCC-401F-8593-BC1ADF1AD1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B7553A66-9CBE-4BA1-9EC9-876D7F34D5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0EFAB119-4127-4007-82FB-C18AD10DBF10}"/>
              </a:ext>
            </a:extLst>
          </p:cNvPr>
          <p:cNvSpPr>
            <a:spLocks noGrp="1"/>
          </p:cNvSpPr>
          <p:nvPr>
            <p:ph type="dt" sz="half" idx="10"/>
          </p:nvPr>
        </p:nvSpPr>
        <p:spPr/>
        <p:txBody>
          <a:bodyPr/>
          <a:lstStyle/>
          <a:p>
            <a:fld id="{7D7B091F-C72D-428B-9CED-4A42FB0E78F5}" type="datetimeFigureOut">
              <a:rPr lang="en-IN" smtClean="0"/>
              <a:t>22-11-2019</a:t>
            </a:fld>
            <a:endParaRPr lang="en-IN" dirty="0"/>
          </a:p>
        </p:txBody>
      </p:sp>
      <p:sp>
        <p:nvSpPr>
          <p:cNvPr id="5" name="Footer Placeholder 4">
            <a:extLst>
              <a:ext uri="{FF2B5EF4-FFF2-40B4-BE49-F238E27FC236}">
                <a16:creationId xmlns="" xmlns:a16="http://schemas.microsoft.com/office/drawing/2014/main" id="{13379E0C-1B48-47B5-BF3C-7215F41813B4}"/>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 xmlns:a16="http://schemas.microsoft.com/office/drawing/2014/main" id="{3DFEEBFB-575F-4739-A261-A2B6E6F477B1}"/>
              </a:ext>
            </a:extLst>
          </p:cNvPr>
          <p:cNvSpPr>
            <a:spLocks noGrp="1"/>
          </p:cNvSpPr>
          <p:nvPr>
            <p:ph type="sldNum" sz="quarter" idx="12"/>
          </p:nvPr>
        </p:nvSpPr>
        <p:spPr/>
        <p:txBody>
          <a:bodyPr/>
          <a:lstStyle/>
          <a:p>
            <a:fld id="{FB91F0E7-8893-4622-B72B-5BB1BF8E8C26}" type="slidenum">
              <a:rPr lang="en-IN" smtClean="0"/>
              <a:t>‹#›</a:t>
            </a:fld>
            <a:endParaRPr lang="en-IN" dirty="0"/>
          </a:p>
        </p:txBody>
      </p:sp>
    </p:spTree>
    <p:extLst>
      <p:ext uri="{BB962C8B-B14F-4D97-AF65-F5344CB8AC3E}">
        <p14:creationId xmlns:p14="http://schemas.microsoft.com/office/powerpoint/2010/main" val="1836513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386AF3-49AF-4ED8-9B99-5EE2FAED0D7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33559795-F3D7-44FA-96C1-C5E0394A63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24A4E7C8-EE75-4059-9030-6199544A0C28}"/>
              </a:ext>
            </a:extLst>
          </p:cNvPr>
          <p:cNvSpPr>
            <a:spLocks noGrp="1"/>
          </p:cNvSpPr>
          <p:nvPr>
            <p:ph type="dt" sz="half" idx="10"/>
          </p:nvPr>
        </p:nvSpPr>
        <p:spPr/>
        <p:txBody>
          <a:bodyPr/>
          <a:lstStyle/>
          <a:p>
            <a:fld id="{7D7B091F-C72D-428B-9CED-4A42FB0E78F5}" type="datetimeFigureOut">
              <a:rPr lang="en-IN" smtClean="0"/>
              <a:t>22-11-2019</a:t>
            </a:fld>
            <a:endParaRPr lang="en-IN" dirty="0"/>
          </a:p>
        </p:txBody>
      </p:sp>
      <p:sp>
        <p:nvSpPr>
          <p:cNvPr id="5" name="Footer Placeholder 4">
            <a:extLst>
              <a:ext uri="{FF2B5EF4-FFF2-40B4-BE49-F238E27FC236}">
                <a16:creationId xmlns="" xmlns:a16="http://schemas.microsoft.com/office/drawing/2014/main" id="{261FC4D1-72D1-4169-80F8-4ADDC28D02B2}"/>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 xmlns:a16="http://schemas.microsoft.com/office/drawing/2014/main" id="{03B4B6F3-DE77-4058-83BE-7A985E33D5C2}"/>
              </a:ext>
            </a:extLst>
          </p:cNvPr>
          <p:cNvSpPr>
            <a:spLocks noGrp="1"/>
          </p:cNvSpPr>
          <p:nvPr>
            <p:ph type="sldNum" sz="quarter" idx="12"/>
          </p:nvPr>
        </p:nvSpPr>
        <p:spPr/>
        <p:txBody>
          <a:bodyPr/>
          <a:lstStyle/>
          <a:p>
            <a:fld id="{FB91F0E7-8893-4622-B72B-5BB1BF8E8C26}" type="slidenum">
              <a:rPr lang="en-IN" smtClean="0"/>
              <a:t>‹#›</a:t>
            </a:fld>
            <a:endParaRPr lang="en-IN" dirty="0"/>
          </a:p>
        </p:txBody>
      </p:sp>
    </p:spTree>
    <p:extLst>
      <p:ext uri="{BB962C8B-B14F-4D97-AF65-F5344CB8AC3E}">
        <p14:creationId xmlns:p14="http://schemas.microsoft.com/office/powerpoint/2010/main" val="4263140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3FA506-EDD1-4115-AE8E-A377E8CC61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471C9B46-9702-4FDA-8810-7A111A66B4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97BAC02-6053-4CC4-8846-56837CAEB39B}"/>
              </a:ext>
            </a:extLst>
          </p:cNvPr>
          <p:cNvSpPr>
            <a:spLocks noGrp="1"/>
          </p:cNvSpPr>
          <p:nvPr>
            <p:ph type="dt" sz="half" idx="10"/>
          </p:nvPr>
        </p:nvSpPr>
        <p:spPr/>
        <p:txBody>
          <a:bodyPr/>
          <a:lstStyle/>
          <a:p>
            <a:fld id="{7D7B091F-C72D-428B-9CED-4A42FB0E78F5}" type="datetimeFigureOut">
              <a:rPr lang="en-IN" smtClean="0"/>
              <a:t>22-11-2019</a:t>
            </a:fld>
            <a:endParaRPr lang="en-IN" dirty="0"/>
          </a:p>
        </p:txBody>
      </p:sp>
      <p:sp>
        <p:nvSpPr>
          <p:cNvPr id="5" name="Footer Placeholder 4">
            <a:extLst>
              <a:ext uri="{FF2B5EF4-FFF2-40B4-BE49-F238E27FC236}">
                <a16:creationId xmlns="" xmlns:a16="http://schemas.microsoft.com/office/drawing/2014/main" id="{506599E6-F581-4A83-85DC-3D32AD91F7A2}"/>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 xmlns:a16="http://schemas.microsoft.com/office/drawing/2014/main" id="{AD46DC6D-1D42-4BA9-A636-EB2964F8DB32}"/>
              </a:ext>
            </a:extLst>
          </p:cNvPr>
          <p:cNvSpPr>
            <a:spLocks noGrp="1"/>
          </p:cNvSpPr>
          <p:nvPr>
            <p:ph type="sldNum" sz="quarter" idx="12"/>
          </p:nvPr>
        </p:nvSpPr>
        <p:spPr/>
        <p:txBody>
          <a:bodyPr/>
          <a:lstStyle/>
          <a:p>
            <a:fld id="{FB91F0E7-8893-4622-B72B-5BB1BF8E8C26}" type="slidenum">
              <a:rPr lang="en-IN" smtClean="0"/>
              <a:t>‹#›</a:t>
            </a:fld>
            <a:endParaRPr lang="en-IN" dirty="0"/>
          </a:p>
        </p:txBody>
      </p:sp>
    </p:spTree>
    <p:extLst>
      <p:ext uri="{BB962C8B-B14F-4D97-AF65-F5344CB8AC3E}">
        <p14:creationId xmlns:p14="http://schemas.microsoft.com/office/powerpoint/2010/main" val="46818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07E42C-D5BF-49F8-A613-1C1CB6D7FCD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29790AE9-9860-48DE-86E0-4DAD75FED8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80499DCB-80BA-4F03-BE74-8BC050A69A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4B042BB2-A235-468C-9918-E5559BA2F688}"/>
              </a:ext>
            </a:extLst>
          </p:cNvPr>
          <p:cNvSpPr>
            <a:spLocks noGrp="1"/>
          </p:cNvSpPr>
          <p:nvPr>
            <p:ph type="dt" sz="half" idx="10"/>
          </p:nvPr>
        </p:nvSpPr>
        <p:spPr/>
        <p:txBody>
          <a:bodyPr/>
          <a:lstStyle/>
          <a:p>
            <a:fld id="{7D7B091F-C72D-428B-9CED-4A42FB0E78F5}" type="datetimeFigureOut">
              <a:rPr lang="en-IN" smtClean="0"/>
              <a:t>22-11-2019</a:t>
            </a:fld>
            <a:endParaRPr lang="en-IN" dirty="0"/>
          </a:p>
        </p:txBody>
      </p:sp>
      <p:sp>
        <p:nvSpPr>
          <p:cNvPr id="6" name="Footer Placeholder 5">
            <a:extLst>
              <a:ext uri="{FF2B5EF4-FFF2-40B4-BE49-F238E27FC236}">
                <a16:creationId xmlns="" xmlns:a16="http://schemas.microsoft.com/office/drawing/2014/main" id="{A7D26C75-28D5-445A-A308-B290E5857140}"/>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 xmlns:a16="http://schemas.microsoft.com/office/drawing/2014/main" id="{DF980CF7-3DCA-4B89-B012-3E5F114C6EE3}"/>
              </a:ext>
            </a:extLst>
          </p:cNvPr>
          <p:cNvSpPr>
            <a:spLocks noGrp="1"/>
          </p:cNvSpPr>
          <p:nvPr>
            <p:ph type="sldNum" sz="quarter" idx="12"/>
          </p:nvPr>
        </p:nvSpPr>
        <p:spPr/>
        <p:txBody>
          <a:bodyPr/>
          <a:lstStyle/>
          <a:p>
            <a:fld id="{FB91F0E7-8893-4622-B72B-5BB1BF8E8C26}" type="slidenum">
              <a:rPr lang="en-IN" smtClean="0"/>
              <a:t>‹#›</a:t>
            </a:fld>
            <a:endParaRPr lang="en-IN" dirty="0"/>
          </a:p>
        </p:txBody>
      </p:sp>
    </p:spTree>
    <p:extLst>
      <p:ext uri="{BB962C8B-B14F-4D97-AF65-F5344CB8AC3E}">
        <p14:creationId xmlns:p14="http://schemas.microsoft.com/office/powerpoint/2010/main" val="1824088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063AC9-1CAD-413D-8E6F-06BC6FEDA33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A2541669-8A0D-4C9A-8BA6-006E25336E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2D9EEFE-ED1F-4460-9E51-73319AF1BE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C0E2A12E-4FEA-43F9-8FEA-C909823B31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F95230C-D095-428F-AA2B-FEF2596C26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56E6614B-0857-47E3-A10B-5251F0EA88E7}"/>
              </a:ext>
            </a:extLst>
          </p:cNvPr>
          <p:cNvSpPr>
            <a:spLocks noGrp="1"/>
          </p:cNvSpPr>
          <p:nvPr>
            <p:ph type="dt" sz="half" idx="10"/>
          </p:nvPr>
        </p:nvSpPr>
        <p:spPr/>
        <p:txBody>
          <a:bodyPr/>
          <a:lstStyle/>
          <a:p>
            <a:fld id="{7D7B091F-C72D-428B-9CED-4A42FB0E78F5}" type="datetimeFigureOut">
              <a:rPr lang="en-IN" smtClean="0"/>
              <a:t>22-11-2019</a:t>
            </a:fld>
            <a:endParaRPr lang="en-IN" dirty="0"/>
          </a:p>
        </p:txBody>
      </p:sp>
      <p:sp>
        <p:nvSpPr>
          <p:cNvPr id="8" name="Footer Placeholder 7">
            <a:extLst>
              <a:ext uri="{FF2B5EF4-FFF2-40B4-BE49-F238E27FC236}">
                <a16:creationId xmlns="" xmlns:a16="http://schemas.microsoft.com/office/drawing/2014/main" id="{AECA5BBF-F8AA-4791-8559-67B280840108}"/>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 xmlns:a16="http://schemas.microsoft.com/office/drawing/2014/main" id="{15FC9F1A-855B-4D75-84D5-56E5D08F2A96}"/>
              </a:ext>
            </a:extLst>
          </p:cNvPr>
          <p:cNvSpPr>
            <a:spLocks noGrp="1"/>
          </p:cNvSpPr>
          <p:nvPr>
            <p:ph type="sldNum" sz="quarter" idx="12"/>
          </p:nvPr>
        </p:nvSpPr>
        <p:spPr/>
        <p:txBody>
          <a:bodyPr/>
          <a:lstStyle/>
          <a:p>
            <a:fld id="{FB91F0E7-8893-4622-B72B-5BB1BF8E8C26}" type="slidenum">
              <a:rPr lang="en-IN" smtClean="0"/>
              <a:t>‹#›</a:t>
            </a:fld>
            <a:endParaRPr lang="en-IN" dirty="0"/>
          </a:p>
        </p:txBody>
      </p:sp>
    </p:spTree>
    <p:extLst>
      <p:ext uri="{BB962C8B-B14F-4D97-AF65-F5344CB8AC3E}">
        <p14:creationId xmlns:p14="http://schemas.microsoft.com/office/powerpoint/2010/main" val="426558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B08E7E-4CFB-4823-B874-AEFAFEAF64D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C1C22DC7-2CDA-42AD-97AB-64DBC831CB20}"/>
              </a:ext>
            </a:extLst>
          </p:cNvPr>
          <p:cNvSpPr>
            <a:spLocks noGrp="1"/>
          </p:cNvSpPr>
          <p:nvPr>
            <p:ph type="dt" sz="half" idx="10"/>
          </p:nvPr>
        </p:nvSpPr>
        <p:spPr/>
        <p:txBody>
          <a:bodyPr/>
          <a:lstStyle/>
          <a:p>
            <a:fld id="{7D7B091F-C72D-428B-9CED-4A42FB0E78F5}" type="datetimeFigureOut">
              <a:rPr lang="en-IN" smtClean="0"/>
              <a:t>22-11-2019</a:t>
            </a:fld>
            <a:endParaRPr lang="en-IN" dirty="0"/>
          </a:p>
        </p:txBody>
      </p:sp>
      <p:sp>
        <p:nvSpPr>
          <p:cNvPr id="4" name="Footer Placeholder 3">
            <a:extLst>
              <a:ext uri="{FF2B5EF4-FFF2-40B4-BE49-F238E27FC236}">
                <a16:creationId xmlns="" xmlns:a16="http://schemas.microsoft.com/office/drawing/2014/main" id="{59F4058F-F4DB-4EE5-9058-4D4EC610C393}"/>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 xmlns:a16="http://schemas.microsoft.com/office/drawing/2014/main" id="{BF1DAC4A-A203-4696-AFE9-3421FB58D973}"/>
              </a:ext>
            </a:extLst>
          </p:cNvPr>
          <p:cNvSpPr>
            <a:spLocks noGrp="1"/>
          </p:cNvSpPr>
          <p:nvPr>
            <p:ph type="sldNum" sz="quarter" idx="12"/>
          </p:nvPr>
        </p:nvSpPr>
        <p:spPr/>
        <p:txBody>
          <a:bodyPr/>
          <a:lstStyle/>
          <a:p>
            <a:fld id="{FB91F0E7-8893-4622-B72B-5BB1BF8E8C26}" type="slidenum">
              <a:rPr lang="en-IN" smtClean="0"/>
              <a:t>‹#›</a:t>
            </a:fld>
            <a:endParaRPr lang="en-IN" dirty="0"/>
          </a:p>
        </p:txBody>
      </p:sp>
    </p:spTree>
    <p:extLst>
      <p:ext uri="{BB962C8B-B14F-4D97-AF65-F5344CB8AC3E}">
        <p14:creationId xmlns:p14="http://schemas.microsoft.com/office/powerpoint/2010/main" val="887571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4DD7D3B-CFF8-4468-8CAF-42ACAA5DDB9A}"/>
              </a:ext>
            </a:extLst>
          </p:cNvPr>
          <p:cNvSpPr>
            <a:spLocks noGrp="1"/>
          </p:cNvSpPr>
          <p:nvPr>
            <p:ph type="dt" sz="half" idx="10"/>
          </p:nvPr>
        </p:nvSpPr>
        <p:spPr/>
        <p:txBody>
          <a:bodyPr/>
          <a:lstStyle/>
          <a:p>
            <a:fld id="{7D7B091F-C72D-428B-9CED-4A42FB0E78F5}" type="datetimeFigureOut">
              <a:rPr lang="en-IN" smtClean="0"/>
              <a:t>22-11-2019</a:t>
            </a:fld>
            <a:endParaRPr lang="en-IN" dirty="0"/>
          </a:p>
        </p:txBody>
      </p:sp>
      <p:sp>
        <p:nvSpPr>
          <p:cNvPr id="3" name="Footer Placeholder 2">
            <a:extLst>
              <a:ext uri="{FF2B5EF4-FFF2-40B4-BE49-F238E27FC236}">
                <a16:creationId xmlns="" xmlns:a16="http://schemas.microsoft.com/office/drawing/2014/main" id="{B7D33FA4-92D1-4437-9CBC-07D88BD69474}"/>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 xmlns:a16="http://schemas.microsoft.com/office/drawing/2014/main" id="{A1A79A57-50C3-446E-B006-E11FA044F80F}"/>
              </a:ext>
            </a:extLst>
          </p:cNvPr>
          <p:cNvSpPr>
            <a:spLocks noGrp="1"/>
          </p:cNvSpPr>
          <p:nvPr>
            <p:ph type="sldNum" sz="quarter" idx="12"/>
          </p:nvPr>
        </p:nvSpPr>
        <p:spPr/>
        <p:txBody>
          <a:bodyPr/>
          <a:lstStyle/>
          <a:p>
            <a:fld id="{FB91F0E7-8893-4622-B72B-5BB1BF8E8C26}" type="slidenum">
              <a:rPr lang="en-IN" smtClean="0"/>
              <a:t>‹#›</a:t>
            </a:fld>
            <a:endParaRPr lang="en-IN" dirty="0"/>
          </a:p>
        </p:txBody>
      </p:sp>
    </p:spTree>
    <p:extLst>
      <p:ext uri="{BB962C8B-B14F-4D97-AF65-F5344CB8AC3E}">
        <p14:creationId xmlns:p14="http://schemas.microsoft.com/office/powerpoint/2010/main" val="2596292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7964A6-60B9-49D3-8E00-2A8A3D4FF9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88FAB501-C1E9-40B0-BD6C-5E456B3FA3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A4CE1E87-927C-476F-B4B3-AD7B95956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3949BF7-F9A3-4466-9680-AC3B549A2CFB}"/>
              </a:ext>
            </a:extLst>
          </p:cNvPr>
          <p:cNvSpPr>
            <a:spLocks noGrp="1"/>
          </p:cNvSpPr>
          <p:nvPr>
            <p:ph type="dt" sz="half" idx="10"/>
          </p:nvPr>
        </p:nvSpPr>
        <p:spPr/>
        <p:txBody>
          <a:bodyPr/>
          <a:lstStyle/>
          <a:p>
            <a:fld id="{7D7B091F-C72D-428B-9CED-4A42FB0E78F5}" type="datetimeFigureOut">
              <a:rPr lang="en-IN" smtClean="0"/>
              <a:t>22-11-2019</a:t>
            </a:fld>
            <a:endParaRPr lang="en-IN" dirty="0"/>
          </a:p>
        </p:txBody>
      </p:sp>
      <p:sp>
        <p:nvSpPr>
          <p:cNvPr id="6" name="Footer Placeholder 5">
            <a:extLst>
              <a:ext uri="{FF2B5EF4-FFF2-40B4-BE49-F238E27FC236}">
                <a16:creationId xmlns="" xmlns:a16="http://schemas.microsoft.com/office/drawing/2014/main" id="{ABD86901-F51C-4E50-AA38-FB1F8CBD588A}"/>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 xmlns:a16="http://schemas.microsoft.com/office/drawing/2014/main" id="{D121F43B-1DC0-4D4A-899E-4EBFEA5BCAD6}"/>
              </a:ext>
            </a:extLst>
          </p:cNvPr>
          <p:cNvSpPr>
            <a:spLocks noGrp="1"/>
          </p:cNvSpPr>
          <p:nvPr>
            <p:ph type="sldNum" sz="quarter" idx="12"/>
          </p:nvPr>
        </p:nvSpPr>
        <p:spPr/>
        <p:txBody>
          <a:bodyPr/>
          <a:lstStyle/>
          <a:p>
            <a:fld id="{FB91F0E7-8893-4622-B72B-5BB1BF8E8C26}" type="slidenum">
              <a:rPr lang="en-IN" smtClean="0"/>
              <a:t>‹#›</a:t>
            </a:fld>
            <a:endParaRPr lang="en-IN" dirty="0"/>
          </a:p>
        </p:txBody>
      </p:sp>
    </p:spTree>
    <p:extLst>
      <p:ext uri="{BB962C8B-B14F-4D97-AF65-F5344CB8AC3E}">
        <p14:creationId xmlns:p14="http://schemas.microsoft.com/office/powerpoint/2010/main" val="3150974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F74015-938D-48C1-93BA-69771A875F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86A90032-09AA-4AA1-868A-42C6C896FF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 xmlns:a16="http://schemas.microsoft.com/office/drawing/2014/main" id="{E6A071B2-0323-4985-B042-8D286983C7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561FF5B-C3D3-41FF-B25D-15D64515C491}"/>
              </a:ext>
            </a:extLst>
          </p:cNvPr>
          <p:cNvSpPr>
            <a:spLocks noGrp="1"/>
          </p:cNvSpPr>
          <p:nvPr>
            <p:ph type="dt" sz="half" idx="10"/>
          </p:nvPr>
        </p:nvSpPr>
        <p:spPr/>
        <p:txBody>
          <a:bodyPr/>
          <a:lstStyle/>
          <a:p>
            <a:fld id="{7D7B091F-C72D-428B-9CED-4A42FB0E78F5}" type="datetimeFigureOut">
              <a:rPr lang="en-IN" smtClean="0"/>
              <a:t>22-11-2019</a:t>
            </a:fld>
            <a:endParaRPr lang="en-IN" dirty="0"/>
          </a:p>
        </p:txBody>
      </p:sp>
      <p:sp>
        <p:nvSpPr>
          <p:cNvPr id="6" name="Footer Placeholder 5">
            <a:extLst>
              <a:ext uri="{FF2B5EF4-FFF2-40B4-BE49-F238E27FC236}">
                <a16:creationId xmlns="" xmlns:a16="http://schemas.microsoft.com/office/drawing/2014/main" id="{3806C151-5B3B-4DA2-8BAF-4CCD1318F92B}"/>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 xmlns:a16="http://schemas.microsoft.com/office/drawing/2014/main" id="{E7CC008A-6426-4A23-B6B0-4DB06B1B6263}"/>
              </a:ext>
            </a:extLst>
          </p:cNvPr>
          <p:cNvSpPr>
            <a:spLocks noGrp="1"/>
          </p:cNvSpPr>
          <p:nvPr>
            <p:ph type="sldNum" sz="quarter" idx="12"/>
          </p:nvPr>
        </p:nvSpPr>
        <p:spPr/>
        <p:txBody>
          <a:bodyPr/>
          <a:lstStyle/>
          <a:p>
            <a:fld id="{FB91F0E7-8893-4622-B72B-5BB1BF8E8C26}" type="slidenum">
              <a:rPr lang="en-IN" smtClean="0"/>
              <a:t>‹#›</a:t>
            </a:fld>
            <a:endParaRPr lang="en-IN" dirty="0"/>
          </a:p>
        </p:txBody>
      </p:sp>
    </p:spTree>
    <p:extLst>
      <p:ext uri="{BB962C8B-B14F-4D97-AF65-F5344CB8AC3E}">
        <p14:creationId xmlns:p14="http://schemas.microsoft.com/office/powerpoint/2010/main" val="1610799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8B494A2-ADE0-4A10-AB48-911A2CB96E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059322BF-2116-41D8-A2A9-8F2B673F19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0FCD5E46-EC38-41C4-A3F6-790A80DD36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B091F-C72D-428B-9CED-4A42FB0E78F5}" type="datetimeFigureOut">
              <a:rPr lang="en-IN" smtClean="0"/>
              <a:t>22-11-2019</a:t>
            </a:fld>
            <a:endParaRPr lang="en-IN" dirty="0"/>
          </a:p>
        </p:txBody>
      </p:sp>
      <p:sp>
        <p:nvSpPr>
          <p:cNvPr id="5" name="Footer Placeholder 4">
            <a:extLst>
              <a:ext uri="{FF2B5EF4-FFF2-40B4-BE49-F238E27FC236}">
                <a16:creationId xmlns="" xmlns:a16="http://schemas.microsoft.com/office/drawing/2014/main" id="{7910B23D-96B2-4CD8-B8CA-8920D82BA3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 xmlns:a16="http://schemas.microsoft.com/office/drawing/2014/main" id="{4D324359-CC5F-4988-9D7B-2F6C94BE73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91F0E7-8893-4622-B72B-5BB1BF8E8C26}" type="slidenum">
              <a:rPr lang="en-IN" smtClean="0"/>
              <a:t>‹#›</a:t>
            </a:fld>
            <a:endParaRPr lang="en-IN" dirty="0"/>
          </a:p>
        </p:txBody>
      </p:sp>
    </p:spTree>
    <p:extLst>
      <p:ext uri="{BB962C8B-B14F-4D97-AF65-F5344CB8AC3E}">
        <p14:creationId xmlns:p14="http://schemas.microsoft.com/office/powerpoint/2010/main" val="2524300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munnolli@actrec.gov.in" TargetMode="External"/><Relationship Id="rId2" Type="http://schemas.openxmlformats.org/officeDocument/2006/relationships/hyperlink" Target="mailto:mgokhale@actrec.gov.in"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4603" y="1605013"/>
            <a:ext cx="10122794" cy="3877985"/>
          </a:xfrm>
          <a:prstGeom prst="rect">
            <a:avLst/>
          </a:prstGeom>
        </p:spPr>
        <p:txBody>
          <a:bodyPr wrap="square">
            <a:spAutoFit/>
          </a:bodyPr>
          <a:lstStyle/>
          <a:p>
            <a:pPr algn="just"/>
            <a:r>
              <a:rPr lang="en-US" sz="2400" b="1" dirty="0"/>
              <a:t>Tools and Techniques for Enhancing the Research Impact: An Overview</a:t>
            </a:r>
          </a:p>
          <a:p>
            <a:pPr algn="just"/>
            <a:endParaRPr lang="en-US" sz="2400" dirty="0"/>
          </a:p>
          <a:p>
            <a:r>
              <a:rPr lang="en-US" b="1" dirty="0"/>
              <a:t>Mugdha</a:t>
            </a:r>
            <a:r>
              <a:rPr lang="en-US" b="1" dirty="0"/>
              <a:t> A Raul</a:t>
            </a:r>
            <a:endParaRPr lang="en-US" dirty="0"/>
          </a:p>
          <a:p>
            <a:r>
              <a:rPr lang="en-US" dirty="0"/>
              <a:t>Scientific Assistant’</a:t>
            </a:r>
          </a:p>
          <a:p>
            <a:r>
              <a:rPr lang="en-US" u="sng" dirty="0">
                <a:hlinkClick r:id="rId2"/>
              </a:rPr>
              <a:t>mgokhale@actrec.gov.in</a:t>
            </a:r>
            <a:r>
              <a:rPr lang="en-US" dirty="0"/>
              <a:t> </a:t>
            </a:r>
          </a:p>
          <a:p>
            <a:r>
              <a:rPr lang="en-US" dirty="0"/>
              <a:t> </a:t>
            </a:r>
          </a:p>
          <a:p>
            <a:r>
              <a:rPr lang="en-US" dirty="0"/>
              <a:t>and </a:t>
            </a:r>
          </a:p>
          <a:p>
            <a:r>
              <a:rPr lang="en-US" dirty="0"/>
              <a:t> </a:t>
            </a:r>
          </a:p>
          <a:p>
            <a:r>
              <a:rPr lang="en-US" b="1" dirty="0"/>
              <a:t>Satish S Munnolli</a:t>
            </a:r>
            <a:endParaRPr lang="en-US" dirty="0"/>
          </a:p>
          <a:p>
            <a:r>
              <a:rPr lang="en-US" dirty="0"/>
              <a:t>Librarian and OIC Scope Cell</a:t>
            </a:r>
          </a:p>
          <a:p>
            <a:r>
              <a:rPr lang="en-US" dirty="0"/>
              <a:t>Advanced Centre for Treatment Research and Education in Cancer, TMC</a:t>
            </a:r>
          </a:p>
          <a:p>
            <a:r>
              <a:rPr lang="en-US" dirty="0"/>
              <a:t>Kharghar, Navi Mumbai-410210</a:t>
            </a:r>
          </a:p>
          <a:p>
            <a:r>
              <a:rPr lang="en-US" u="sng" dirty="0">
                <a:hlinkClick r:id="rId3"/>
              </a:rPr>
              <a:t>smunnolli@actrec.gov.in</a:t>
            </a:r>
            <a:r>
              <a:rPr lang="en-US" dirty="0"/>
              <a:t> </a:t>
            </a:r>
          </a:p>
        </p:txBody>
      </p:sp>
    </p:spTree>
    <p:extLst>
      <p:ext uri="{BB962C8B-B14F-4D97-AF65-F5344CB8AC3E}">
        <p14:creationId xmlns:p14="http://schemas.microsoft.com/office/powerpoint/2010/main" val="2941321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B3A9F3-B23F-4A93-B09A-FE658999578A}"/>
              </a:ext>
            </a:extLst>
          </p:cNvPr>
          <p:cNvSpPr>
            <a:spLocks noGrp="1"/>
          </p:cNvSpPr>
          <p:nvPr>
            <p:ph type="title"/>
          </p:nvPr>
        </p:nvSpPr>
        <p:spPr/>
        <p:txBody>
          <a:bodyPr/>
          <a:lstStyle/>
          <a:p>
            <a:pPr algn="ctr"/>
            <a:r>
              <a:rPr lang="en-US" dirty="0"/>
              <a:t>Altmetrics</a:t>
            </a:r>
            <a:endParaRPr lang="en-IN" dirty="0"/>
          </a:p>
        </p:txBody>
      </p:sp>
      <p:sp>
        <p:nvSpPr>
          <p:cNvPr id="3" name="Content Placeholder 2">
            <a:extLst>
              <a:ext uri="{FF2B5EF4-FFF2-40B4-BE49-F238E27FC236}">
                <a16:creationId xmlns="" xmlns:a16="http://schemas.microsoft.com/office/drawing/2014/main" id="{1EA91330-6819-4D82-9AD4-255B16DD1063}"/>
              </a:ext>
            </a:extLst>
          </p:cNvPr>
          <p:cNvSpPr>
            <a:spLocks noGrp="1"/>
          </p:cNvSpPr>
          <p:nvPr>
            <p:ph idx="1"/>
          </p:nvPr>
        </p:nvSpPr>
        <p:spPr/>
        <p:txBody>
          <a:bodyPr/>
          <a:lstStyle/>
          <a:p>
            <a:pPr algn="just"/>
            <a:r>
              <a:rPr lang="en-US" sz="2000" dirty="0"/>
              <a:t>Altmetrics is one of the most popular tools for measuring the rapid scholarly activity of researcher. This tool captures the attention received by any article on social media and count them with score.  Impact Story, Plum Analytics , Readermeter, Sciencecard, Papercritic, CrowdMeter are various altmetric tools. This tools captures a range of research communications from different platforms and present them in the form of score, graphics and visual effect. It is an interesting tool for researchers as well as publishers as both of them are able to analyse the impact of an article.</a:t>
            </a:r>
          </a:p>
          <a:p>
            <a:pPr marL="0" indent="0">
              <a:buNone/>
            </a:pPr>
            <a:endParaRPr lang="en-IN" dirty="0"/>
          </a:p>
        </p:txBody>
      </p:sp>
      <p:pic>
        <p:nvPicPr>
          <p:cNvPr id="4" name="Picture 3">
            <a:extLst>
              <a:ext uri="{FF2B5EF4-FFF2-40B4-BE49-F238E27FC236}">
                <a16:creationId xmlns="" xmlns:a16="http://schemas.microsoft.com/office/drawing/2014/main" id="{F2C2B299-CA32-4F0C-98DA-D7E9609ED198}"/>
              </a:ext>
            </a:extLst>
          </p:cNvPr>
          <p:cNvPicPr>
            <a:picLocks noChangeAspect="1"/>
          </p:cNvPicPr>
          <p:nvPr/>
        </p:nvPicPr>
        <p:blipFill>
          <a:blip r:embed="rId2"/>
          <a:stretch>
            <a:fillRect/>
          </a:stretch>
        </p:blipFill>
        <p:spPr>
          <a:xfrm>
            <a:off x="3300921" y="4349750"/>
            <a:ext cx="4400550" cy="1962150"/>
          </a:xfrm>
          <a:prstGeom prst="rect">
            <a:avLst/>
          </a:prstGeom>
        </p:spPr>
      </p:pic>
    </p:spTree>
    <p:extLst>
      <p:ext uri="{BB962C8B-B14F-4D97-AF65-F5344CB8AC3E}">
        <p14:creationId xmlns:p14="http://schemas.microsoft.com/office/powerpoint/2010/main" val="1269807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E014F4-CCF5-433F-8B51-0EA612DA35D4}"/>
              </a:ext>
            </a:extLst>
          </p:cNvPr>
          <p:cNvSpPr>
            <a:spLocks noGrp="1"/>
          </p:cNvSpPr>
          <p:nvPr>
            <p:ph type="title"/>
          </p:nvPr>
        </p:nvSpPr>
        <p:spPr/>
        <p:txBody>
          <a:bodyPr/>
          <a:lstStyle/>
          <a:p>
            <a:pPr algn="ctr"/>
            <a:r>
              <a:rPr lang="en-IN" dirty="0"/>
              <a:t>Role of Library Professionals</a:t>
            </a:r>
          </a:p>
        </p:txBody>
      </p:sp>
      <p:sp>
        <p:nvSpPr>
          <p:cNvPr id="3" name="Content Placeholder 2">
            <a:extLst>
              <a:ext uri="{FF2B5EF4-FFF2-40B4-BE49-F238E27FC236}">
                <a16:creationId xmlns="" xmlns:a16="http://schemas.microsoft.com/office/drawing/2014/main" id="{12CAB548-1ED9-4000-9D02-45532C3F9F80}"/>
              </a:ext>
            </a:extLst>
          </p:cNvPr>
          <p:cNvSpPr>
            <a:spLocks noGrp="1"/>
          </p:cNvSpPr>
          <p:nvPr>
            <p:ph idx="1"/>
          </p:nvPr>
        </p:nvSpPr>
        <p:spPr/>
        <p:txBody>
          <a:bodyPr/>
          <a:lstStyle/>
          <a:p>
            <a:pPr marL="0" indent="0" algn="just">
              <a:buNone/>
            </a:pPr>
            <a:r>
              <a:rPr lang="en-US" dirty="0"/>
              <a:t>The internet has leveraged the communication models and the scholarly communication has taken a new leap. Availability of free access to scientific literature has many advantages as well as disadvantages. The role of library professionals plays a crucial role in this scenario. Identifying the right tools for showcasing the research and informing the researchers and academicians for the same will ultimately help in increase of research reach.</a:t>
            </a:r>
            <a:endParaRPr lang="en-IN" dirty="0"/>
          </a:p>
        </p:txBody>
      </p:sp>
    </p:spTree>
    <p:extLst>
      <p:ext uri="{BB962C8B-B14F-4D97-AF65-F5344CB8AC3E}">
        <p14:creationId xmlns:p14="http://schemas.microsoft.com/office/powerpoint/2010/main" val="1235806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350" y="1485900"/>
            <a:ext cx="58293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0871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99FD4A-A02F-49B0-B4BF-7327C70D1891}"/>
              </a:ext>
            </a:extLst>
          </p:cNvPr>
          <p:cNvSpPr>
            <a:spLocks noGrp="1"/>
          </p:cNvSpPr>
          <p:nvPr>
            <p:ph type="title"/>
          </p:nvPr>
        </p:nvSpPr>
        <p:spPr/>
        <p:txBody>
          <a:bodyPr/>
          <a:lstStyle/>
          <a:p>
            <a:pPr algn="ctr"/>
            <a:r>
              <a:rPr lang="en-US" dirty="0"/>
              <a:t>Scholarly Communication in 21</a:t>
            </a:r>
            <a:r>
              <a:rPr lang="en-US" baseline="30000" dirty="0"/>
              <a:t>st</a:t>
            </a:r>
            <a:r>
              <a:rPr lang="en-US" dirty="0"/>
              <a:t> Century</a:t>
            </a:r>
            <a:endParaRPr lang="en-IN" dirty="0"/>
          </a:p>
        </p:txBody>
      </p:sp>
      <p:sp>
        <p:nvSpPr>
          <p:cNvPr id="3" name="Content Placeholder 2">
            <a:extLst>
              <a:ext uri="{FF2B5EF4-FFF2-40B4-BE49-F238E27FC236}">
                <a16:creationId xmlns="" xmlns:a16="http://schemas.microsoft.com/office/drawing/2014/main" id="{D220BE8E-FF42-4795-830A-DC30A4CA9BDF}"/>
              </a:ext>
            </a:extLst>
          </p:cNvPr>
          <p:cNvSpPr>
            <a:spLocks noGrp="1"/>
          </p:cNvSpPr>
          <p:nvPr>
            <p:ph idx="1"/>
          </p:nvPr>
        </p:nvSpPr>
        <p:spPr/>
        <p:txBody>
          <a:bodyPr>
            <a:normAutofit lnSpcReduction="10000"/>
          </a:bodyPr>
          <a:lstStyle/>
          <a:p>
            <a:pPr algn="just"/>
            <a:r>
              <a:rPr lang="en-US" dirty="0"/>
              <a:t>Scholarly communication is an integral part of scientific communication. In the 21</a:t>
            </a:r>
            <a:r>
              <a:rPr lang="en-US" baseline="30000" dirty="0"/>
              <a:t>st</a:t>
            </a:r>
            <a:r>
              <a:rPr lang="en-US" dirty="0"/>
              <a:t> century the word communication has undergone a dramatic change and social media has emerged as a vital tool for exchange of thoughts and ideas instantly.</a:t>
            </a:r>
          </a:p>
          <a:p>
            <a:pPr algn="just"/>
            <a:r>
              <a:rPr lang="en-US" dirty="0"/>
              <a:t>With the open Access initiatives the research has stepped out of the closed laboratory walls and has reached to the larger community.</a:t>
            </a:r>
          </a:p>
          <a:p>
            <a:r>
              <a:rPr lang="en-IN" dirty="0"/>
              <a:t>Advancement of ICT has enabled scholars to communicate their research findings in various publishing models. </a:t>
            </a:r>
          </a:p>
          <a:p>
            <a:r>
              <a:rPr lang="en-IN" dirty="0"/>
              <a:t>The reach of science in present scenario is within seconds and one can disseminate and communicate science in several ways and means.</a:t>
            </a:r>
          </a:p>
          <a:p>
            <a:endParaRPr lang="en-IN" dirty="0"/>
          </a:p>
        </p:txBody>
      </p:sp>
    </p:spTree>
    <p:extLst>
      <p:ext uri="{BB962C8B-B14F-4D97-AF65-F5344CB8AC3E}">
        <p14:creationId xmlns:p14="http://schemas.microsoft.com/office/powerpoint/2010/main" val="2548120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AB05DE-2E47-4351-9126-6ECD5F16BB9B}"/>
              </a:ext>
            </a:extLst>
          </p:cNvPr>
          <p:cNvSpPr>
            <a:spLocks noGrp="1"/>
          </p:cNvSpPr>
          <p:nvPr>
            <p:ph type="title"/>
          </p:nvPr>
        </p:nvSpPr>
        <p:spPr/>
        <p:txBody>
          <a:bodyPr/>
          <a:lstStyle/>
          <a:p>
            <a:pPr algn="ctr"/>
            <a:r>
              <a:rPr lang="en-US" dirty="0"/>
              <a:t>Media of Scientific Communication</a:t>
            </a:r>
            <a:endParaRPr lang="en-IN" dirty="0"/>
          </a:p>
        </p:txBody>
      </p:sp>
      <p:pic>
        <p:nvPicPr>
          <p:cNvPr id="4" name="Content Placeholder 3">
            <a:extLst>
              <a:ext uri="{FF2B5EF4-FFF2-40B4-BE49-F238E27FC236}">
                <a16:creationId xmlns="" xmlns:a16="http://schemas.microsoft.com/office/drawing/2014/main" id="{4CBA89B9-C3A4-4FA5-9351-AF425F81C1A1}"/>
              </a:ext>
            </a:extLst>
          </p:cNvPr>
          <p:cNvPicPr>
            <a:picLocks noGrp="1" noChangeAspect="1"/>
          </p:cNvPicPr>
          <p:nvPr>
            <p:ph idx="1"/>
          </p:nvPr>
        </p:nvPicPr>
        <p:blipFill>
          <a:blip r:embed="rId2"/>
          <a:stretch>
            <a:fillRect/>
          </a:stretch>
        </p:blipFill>
        <p:spPr>
          <a:xfrm>
            <a:off x="1825335" y="1671303"/>
            <a:ext cx="2266950" cy="3000375"/>
          </a:xfrm>
          <a:prstGeom prst="rect">
            <a:avLst/>
          </a:prstGeom>
        </p:spPr>
      </p:pic>
      <p:pic>
        <p:nvPicPr>
          <p:cNvPr id="7" name="Picture 6">
            <a:extLst>
              <a:ext uri="{FF2B5EF4-FFF2-40B4-BE49-F238E27FC236}">
                <a16:creationId xmlns="" xmlns:a16="http://schemas.microsoft.com/office/drawing/2014/main" id="{12BC8F23-EE51-418A-ABFC-B2D9D19A44E2}"/>
              </a:ext>
            </a:extLst>
          </p:cNvPr>
          <p:cNvPicPr>
            <a:picLocks noChangeAspect="1"/>
          </p:cNvPicPr>
          <p:nvPr/>
        </p:nvPicPr>
        <p:blipFill>
          <a:blip r:embed="rId3"/>
          <a:stretch>
            <a:fillRect/>
          </a:stretch>
        </p:blipFill>
        <p:spPr>
          <a:xfrm>
            <a:off x="4742048" y="1766171"/>
            <a:ext cx="1771650" cy="2038350"/>
          </a:xfrm>
          <a:prstGeom prst="rect">
            <a:avLst/>
          </a:prstGeom>
        </p:spPr>
      </p:pic>
      <p:pic>
        <p:nvPicPr>
          <p:cNvPr id="8" name="Picture 7">
            <a:extLst>
              <a:ext uri="{FF2B5EF4-FFF2-40B4-BE49-F238E27FC236}">
                <a16:creationId xmlns="" xmlns:a16="http://schemas.microsoft.com/office/drawing/2014/main" id="{B731096A-3303-4FF5-B9F3-A26C429479E8}"/>
              </a:ext>
            </a:extLst>
          </p:cNvPr>
          <p:cNvPicPr>
            <a:picLocks noChangeAspect="1"/>
          </p:cNvPicPr>
          <p:nvPr/>
        </p:nvPicPr>
        <p:blipFill>
          <a:blip r:embed="rId4"/>
          <a:stretch>
            <a:fillRect/>
          </a:stretch>
        </p:blipFill>
        <p:spPr>
          <a:xfrm>
            <a:off x="7593591" y="1766171"/>
            <a:ext cx="1847850" cy="2933700"/>
          </a:xfrm>
          <a:prstGeom prst="rect">
            <a:avLst/>
          </a:prstGeom>
        </p:spPr>
      </p:pic>
      <p:pic>
        <p:nvPicPr>
          <p:cNvPr id="9" name="Picture 8">
            <a:extLst>
              <a:ext uri="{FF2B5EF4-FFF2-40B4-BE49-F238E27FC236}">
                <a16:creationId xmlns="" xmlns:a16="http://schemas.microsoft.com/office/drawing/2014/main" id="{7A55ED7A-FF7B-4145-8825-52857BCF008F}"/>
              </a:ext>
            </a:extLst>
          </p:cNvPr>
          <p:cNvPicPr>
            <a:picLocks noChangeAspect="1"/>
          </p:cNvPicPr>
          <p:nvPr/>
        </p:nvPicPr>
        <p:blipFill>
          <a:blip r:embed="rId5"/>
          <a:stretch>
            <a:fillRect/>
          </a:stretch>
        </p:blipFill>
        <p:spPr>
          <a:xfrm>
            <a:off x="3726007" y="4448175"/>
            <a:ext cx="2076450" cy="2105025"/>
          </a:xfrm>
          <a:prstGeom prst="rect">
            <a:avLst/>
          </a:prstGeom>
        </p:spPr>
      </p:pic>
      <p:pic>
        <p:nvPicPr>
          <p:cNvPr id="11" name="Picture 10">
            <a:extLst>
              <a:ext uri="{FF2B5EF4-FFF2-40B4-BE49-F238E27FC236}">
                <a16:creationId xmlns="" xmlns:a16="http://schemas.microsoft.com/office/drawing/2014/main" id="{33B40C39-404A-4211-A49E-2BB6AE398C00}"/>
              </a:ext>
            </a:extLst>
          </p:cNvPr>
          <p:cNvPicPr>
            <a:picLocks noChangeAspect="1"/>
          </p:cNvPicPr>
          <p:nvPr/>
        </p:nvPicPr>
        <p:blipFill>
          <a:blip r:embed="rId6"/>
          <a:stretch>
            <a:fillRect/>
          </a:stretch>
        </p:blipFill>
        <p:spPr>
          <a:xfrm>
            <a:off x="9118396" y="5138737"/>
            <a:ext cx="2143125" cy="1314450"/>
          </a:xfrm>
          <a:prstGeom prst="rect">
            <a:avLst/>
          </a:prstGeom>
        </p:spPr>
      </p:pic>
      <p:pic>
        <p:nvPicPr>
          <p:cNvPr id="10" name="Picture 9">
            <a:extLst>
              <a:ext uri="{FF2B5EF4-FFF2-40B4-BE49-F238E27FC236}">
                <a16:creationId xmlns="" xmlns:a16="http://schemas.microsoft.com/office/drawing/2014/main" id="{D55F4D09-3E98-4C75-837C-E23442FDE09C}"/>
              </a:ext>
            </a:extLst>
          </p:cNvPr>
          <p:cNvPicPr>
            <a:picLocks noChangeAspect="1"/>
          </p:cNvPicPr>
          <p:nvPr/>
        </p:nvPicPr>
        <p:blipFill>
          <a:blip r:embed="rId7"/>
          <a:stretch>
            <a:fillRect/>
          </a:stretch>
        </p:blipFill>
        <p:spPr>
          <a:xfrm>
            <a:off x="6569654" y="5167312"/>
            <a:ext cx="2047875" cy="1257300"/>
          </a:xfrm>
          <a:prstGeom prst="rect">
            <a:avLst/>
          </a:prstGeom>
        </p:spPr>
      </p:pic>
    </p:spTree>
    <p:extLst>
      <p:ext uri="{BB962C8B-B14F-4D97-AF65-F5344CB8AC3E}">
        <p14:creationId xmlns:p14="http://schemas.microsoft.com/office/powerpoint/2010/main" val="4039115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A6B772-77EE-412C-B16B-D50D4A105F2B}"/>
              </a:ext>
            </a:extLst>
          </p:cNvPr>
          <p:cNvSpPr>
            <a:spLocks noGrp="1"/>
          </p:cNvSpPr>
          <p:nvPr>
            <p:ph type="title"/>
          </p:nvPr>
        </p:nvSpPr>
        <p:spPr/>
        <p:txBody>
          <a:bodyPr/>
          <a:lstStyle/>
          <a:p>
            <a:pPr algn="just"/>
            <a:r>
              <a:rPr lang="en-US" dirty="0"/>
              <a:t> </a:t>
            </a:r>
            <a:r>
              <a:rPr lang="en-US" sz="3600" dirty="0"/>
              <a:t>Tools for Enhancing the Impact of Scholarly Literature</a:t>
            </a:r>
            <a:endParaRPr lang="en-IN" sz="3600" dirty="0"/>
          </a:p>
        </p:txBody>
      </p:sp>
      <p:sp>
        <p:nvSpPr>
          <p:cNvPr id="3" name="Content Placeholder 2">
            <a:extLst>
              <a:ext uri="{FF2B5EF4-FFF2-40B4-BE49-F238E27FC236}">
                <a16:creationId xmlns="" xmlns:a16="http://schemas.microsoft.com/office/drawing/2014/main" id="{CC5A3224-7699-4970-B712-BD6491E7DECF}"/>
              </a:ext>
            </a:extLst>
          </p:cNvPr>
          <p:cNvSpPr>
            <a:spLocks noGrp="1"/>
          </p:cNvSpPr>
          <p:nvPr>
            <p:ph idx="1"/>
          </p:nvPr>
        </p:nvSpPr>
        <p:spPr/>
        <p:txBody>
          <a:bodyPr>
            <a:normAutofit/>
          </a:bodyPr>
          <a:lstStyle/>
          <a:p>
            <a:r>
              <a:rPr lang="en-US" dirty="0"/>
              <a:t>Publishing in Open Access Journals</a:t>
            </a:r>
          </a:p>
          <a:p>
            <a:pPr marL="0" indent="0" algn="just">
              <a:buNone/>
            </a:pPr>
            <a:r>
              <a:rPr lang="en-US" dirty="0"/>
              <a:t>Publishing in open access journals gives easy access to scientific knowledge. The article published in open access journal tends to get more citations which ultimately increases the reach of research.</a:t>
            </a:r>
          </a:p>
          <a:p>
            <a:r>
              <a:rPr lang="en-IN" dirty="0"/>
              <a:t>ORCID( Open Researcher and Contribution ID)</a:t>
            </a:r>
          </a:p>
          <a:p>
            <a:pPr marL="0" indent="0" algn="just">
              <a:buNone/>
            </a:pPr>
            <a:r>
              <a:rPr lang="en-IN" dirty="0"/>
              <a:t>It is unique digital ID assigned to an author in the scientific world. It can be connected with Author identifier, Scopus, Google </a:t>
            </a:r>
            <a:r>
              <a:rPr lang="en-IN" dirty="0" smtClean="0"/>
              <a:t>Scholar Researchers </a:t>
            </a:r>
            <a:r>
              <a:rPr lang="en-IN" dirty="0"/>
              <a:t>record gets updated when his work is published.</a:t>
            </a:r>
          </a:p>
          <a:p>
            <a:pPr algn="just"/>
            <a:r>
              <a:rPr lang="en-IN" dirty="0"/>
              <a:t>Archiving of Publications in Institutional Repositories</a:t>
            </a:r>
          </a:p>
          <a:p>
            <a:pPr marL="0" indent="0" algn="just">
              <a:buNone/>
            </a:pPr>
            <a:endParaRPr lang="en-IN" dirty="0"/>
          </a:p>
          <a:p>
            <a:pPr marL="0" indent="0">
              <a:buNone/>
            </a:pPr>
            <a:endParaRPr lang="en-IN" dirty="0"/>
          </a:p>
          <a:p>
            <a:pPr marL="0" indent="0">
              <a:buNone/>
            </a:pPr>
            <a:endParaRPr lang="en-IN" dirty="0"/>
          </a:p>
        </p:txBody>
      </p:sp>
    </p:spTree>
    <p:extLst>
      <p:ext uri="{BB962C8B-B14F-4D97-AF65-F5344CB8AC3E}">
        <p14:creationId xmlns:p14="http://schemas.microsoft.com/office/powerpoint/2010/main" val="990634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A6B772-77EE-412C-B16B-D50D4A105F2B}"/>
              </a:ext>
            </a:extLst>
          </p:cNvPr>
          <p:cNvSpPr>
            <a:spLocks noGrp="1"/>
          </p:cNvSpPr>
          <p:nvPr>
            <p:ph type="title"/>
          </p:nvPr>
        </p:nvSpPr>
        <p:spPr/>
        <p:txBody>
          <a:bodyPr/>
          <a:lstStyle/>
          <a:p>
            <a:pPr algn="just"/>
            <a:r>
              <a:rPr lang="en-US" dirty="0"/>
              <a:t> </a:t>
            </a:r>
            <a:r>
              <a:rPr lang="en-US" sz="3600" dirty="0"/>
              <a:t>Tools for Enhancing the Impact of Scholarly Literature</a:t>
            </a:r>
            <a:endParaRPr lang="en-IN" sz="3600" dirty="0"/>
          </a:p>
        </p:txBody>
      </p:sp>
      <p:sp>
        <p:nvSpPr>
          <p:cNvPr id="3" name="Content Placeholder 2">
            <a:extLst>
              <a:ext uri="{FF2B5EF4-FFF2-40B4-BE49-F238E27FC236}">
                <a16:creationId xmlns="" xmlns:a16="http://schemas.microsoft.com/office/drawing/2014/main" id="{CC5A3224-7699-4970-B712-BD6491E7DECF}"/>
              </a:ext>
            </a:extLst>
          </p:cNvPr>
          <p:cNvSpPr>
            <a:spLocks noGrp="1"/>
          </p:cNvSpPr>
          <p:nvPr>
            <p:ph idx="1"/>
          </p:nvPr>
        </p:nvSpPr>
        <p:spPr/>
        <p:txBody>
          <a:bodyPr>
            <a:normAutofit/>
          </a:bodyPr>
          <a:lstStyle/>
          <a:p>
            <a:r>
              <a:rPr lang="en-US" dirty="0"/>
              <a:t>Image Banks</a:t>
            </a:r>
            <a:endParaRPr lang="en-IN" dirty="0"/>
          </a:p>
          <a:p>
            <a:pPr marL="0" indent="0" algn="just">
              <a:buNone/>
            </a:pPr>
            <a:r>
              <a:rPr lang="en-US" dirty="0"/>
              <a:t>An Image bank is a web-based image gallery which provides thousands of images from different experiments and research findings. It is a repository for storing the images. </a:t>
            </a:r>
            <a:r>
              <a:rPr lang="en-US" dirty="0"/>
              <a:t>MedPix</a:t>
            </a:r>
            <a:r>
              <a:rPr lang="en-US" dirty="0"/>
              <a:t> is free open-access online database of medical images, teaching cases, and clinical topics, integrating images and textual metadata including over 12,000 patient case scenarios, 9,000 topics, and nearly 59,000 images are available in this source. </a:t>
            </a:r>
            <a:endParaRPr lang="en-IN" dirty="0"/>
          </a:p>
          <a:p>
            <a:pPr marL="0" indent="0">
              <a:buNone/>
            </a:pPr>
            <a:endParaRPr lang="en-IN" dirty="0"/>
          </a:p>
        </p:txBody>
      </p:sp>
    </p:spTree>
    <p:extLst>
      <p:ext uri="{BB962C8B-B14F-4D97-AF65-F5344CB8AC3E}">
        <p14:creationId xmlns:p14="http://schemas.microsoft.com/office/powerpoint/2010/main" val="461450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175009-D992-4AAE-9D2A-9D62FB4B4A3B}"/>
              </a:ext>
            </a:extLst>
          </p:cNvPr>
          <p:cNvSpPr>
            <a:spLocks noGrp="1"/>
          </p:cNvSpPr>
          <p:nvPr>
            <p:ph type="title"/>
          </p:nvPr>
        </p:nvSpPr>
        <p:spPr/>
        <p:txBody>
          <a:bodyPr/>
          <a:lstStyle/>
          <a:p>
            <a:r>
              <a:rPr lang="en-US" dirty="0"/>
              <a:t>Online Visual Journals</a:t>
            </a:r>
            <a:endParaRPr lang="en-IN" dirty="0"/>
          </a:p>
        </p:txBody>
      </p:sp>
      <p:sp>
        <p:nvSpPr>
          <p:cNvPr id="3" name="Content Placeholder 2">
            <a:extLst>
              <a:ext uri="{FF2B5EF4-FFF2-40B4-BE49-F238E27FC236}">
                <a16:creationId xmlns="" xmlns:a16="http://schemas.microsoft.com/office/drawing/2014/main" id="{77D18406-647E-4048-8419-14449990B98F}"/>
              </a:ext>
            </a:extLst>
          </p:cNvPr>
          <p:cNvSpPr>
            <a:spLocks noGrp="1"/>
          </p:cNvSpPr>
          <p:nvPr>
            <p:ph idx="1"/>
          </p:nvPr>
        </p:nvSpPr>
        <p:spPr/>
        <p:txBody>
          <a:bodyPr/>
          <a:lstStyle/>
          <a:p>
            <a:pPr algn="just"/>
            <a:r>
              <a:rPr lang="en-US" dirty="0"/>
              <a:t>Worlds first video journal in science is Journal of Visualized Experiments(JoVE). It contains  more than 11000 video articles from biomedicine to  translational medicine. It has two sections JoVE video journal and JoVE Science Education.</a:t>
            </a:r>
            <a:endParaRPr lang="en-IN" dirty="0"/>
          </a:p>
        </p:txBody>
      </p:sp>
      <p:pic>
        <p:nvPicPr>
          <p:cNvPr id="4" name="Picture 3">
            <a:extLst>
              <a:ext uri="{FF2B5EF4-FFF2-40B4-BE49-F238E27FC236}">
                <a16:creationId xmlns="" xmlns:a16="http://schemas.microsoft.com/office/drawing/2014/main" id="{DC967C2C-0B39-4AC3-84B2-F6AD4479E0E2}"/>
              </a:ext>
            </a:extLst>
          </p:cNvPr>
          <p:cNvPicPr>
            <a:picLocks noChangeAspect="1"/>
          </p:cNvPicPr>
          <p:nvPr/>
        </p:nvPicPr>
        <p:blipFill>
          <a:blip r:embed="rId2"/>
          <a:stretch>
            <a:fillRect/>
          </a:stretch>
        </p:blipFill>
        <p:spPr>
          <a:xfrm>
            <a:off x="967666" y="3429000"/>
            <a:ext cx="10679837" cy="3289685"/>
          </a:xfrm>
          <a:prstGeom prst="rect">
            <a:avLst/>
          </a:prstGeom>
        </p:spPr>
      </p:pic>
    </p:spTree>
    <p:extLst>
      <p:ext uri="{BB962C8B-B14F-4D97-AF65-F5344CB8AC3E}">
        <p14:creationId xmlns:p14="http://schemas.microsoft.com/office/powerpoint/2010/main" val="4020015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3C0353-3490-40EF-A2D1-8CD1C2009389}"/>
              </a:ext>
            </a:extLst>
          </p:cNvPr>
          <p:cNvSpPr>
            <a:spLocks noGrp="1"/>
          </p:cNvSpPr>
          <p:nvPr>
            <p:ph type="title"/>
          </p:nvPr>
        </p:nvSpPr>
        <p:spPr/>
        <p:txBody>
          <a:bodyPr>
            <a:normAutofit/>
          </a:bodyPr>
          <a:lstStyle/>
          <a:p>
            <a:r>
              <a:rPr lang="en-US" sz="3600" dirty="0"/>
              <a:t>Use of Social Media for Enhancing The Research Impact</a:t>
            </a:r>
            <a:endParaRPr lang="en-IN" sz="3600" dirty="0"/>
          </a:p>
        </p:txBody>
      </p:sp>
      <p:sp>
        <p:nvSpPr>
          <p:cNvPr id="3" name="Content Placeholder 2">
            <a:extLst>
              <a:ext uri="{FF2B5EF4-FFF2-40B4-BE49-F238E27FC236}">
                <a16:creationId xmlns="" xmlns:a16="http://schemas.microsoft.com/office/drawing/2014/main" id="{DEDA527D-C2AF-4D40-9919-241355238A86}"/>
              </a:ext>
            </a:extLst>
          </p:cNvPr>
          <p:cNvSpPr>
            <a:spLocks noGrp="1"/>
          </p:cNvSpPr>
          <p:nvPr>
            <p:ph idx="1"/>
          </p:nvPr>
        </p:nvSpPr>
        <p:spPr/>
        <p:txBody>
          <a:bodyPr/>
          <a:lstStyle/>
          <a:p>
            <a:pPr marL="0" indent="0" algn="just">
              <a:buNone/>
            </a:pPr>
            <a:r>
              <a:rPr lang="en-US" dirty="0"/>
              <a:t>Social media is the most popular platform which facilitates creating and sharing information. Following are </a:t>
            </a:r>
            <a:r>
              <a:rPr lang="en-US" dirty="0" smtClean="0"/>
              <a:t>the few </a:t>
            </a:r>
            <a:r>
              <a:rPr lang="en-US" dirty="0"/>
              <a:t>media platforms which can be used by academicians to increase the impact of scholarly communication.</a:t>
            </a:r>
          </a:p>
          <a:p>
            <a:pPr algn="just"/>
            <a:r>
              <a:rPr lang="en-US" dirty="0"/>
              <a:t>ResearchGate: It is the social networking site for researchers to share papers, ask and answer questions and find collaborators in the same field of research.</a:t>
            </a:r>
          </a:p>
          <a:p>
            <a:pPr algn="just"/>
            <a:r>
              <a:rPr lang="en-US" dirty="0"/>
              <a:t>Mendley: It is an online reference manager and academic social network  tool. One can use mendley for managing and citing while writing the paper. It also helps in discovering the research data.</a:t>
            </a:r>
            <a:endParaRPr lang="en-IN" dirty="0"/>
          </a:p>
        </p:txBody>
      </p:sp>
    </p:spTree>
    <p:extLst>
      <p:ext uri="{BB962C8B-B14F-4D97-AF65-F5344CB8AC3E}">
        <p14:creationId xmlns:p14="http://schemas.microsoft.com/office/powerpoint/2010/main" val="152385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9BB538-36E1-4939-89ED-8352183FF103}"/>
              </a:ext>
            </a:extLst>
          </p:cNvPr>
          <p:cNvSpPr>
            <a:spLocks noGrp="1"/>
          </p:cNvSpPr>
          <p:nvPr>
            <p:ph type="title"/>
          </p:nvPr>
        </p:nvSpPr>
        <p:spPr/>
        <p:txBody>
          <a:bodyPr/>
          <a:lstStyle/>
          <a:p>
            <a:pPr algn="ctr"/>
            <a:r>
              <a:rPr lang="en-US" dirty="0"/>
              <a:t>Social Media Platforms</a:t>
            </a:r>
            <a:endParaRPr lang="en-IN" dirty="0"/>
          </a:p>
        </p:txBody>
      </p:sp>
      <p:pic>
        <p:nvPicPr>
          <p:cNvPr id="4" name="Content Placeholder 3">
            <a:extLst>
              <a:ext uri="{FF2B5EF4-FFF2-40B4-BE49-F238E27FC236}">
                <a16:creationId xmlns="" xmlns:a16="http://schemas.microsoft.com/office/drawing/2014/main" id="{E0251962-7521-4964-B85A-FE6B353183F6}"/>
              </a:ext>
            </a:extLst>
          </p:cNvPr>
          <p:cNvPicPr>
            <a:picLocks noGrp="1" noChangeAspect="1"/>
          </p:cNvPicPr>
          <p:nvPr>
            <p:ph idx="1"/>
          </p:nvPr>
        </p:nvPicPr>
        <p:blipFill>
          <a:blip r:embed="rId2"/>
          <a:stretch>
            <a:fillRect/>
          </a:stretch>
        </p:blipFill>
        <p:spPr>
          <a:xfrm>
            <a:off x="909961" y="1567333"/>
            <a:ext cx="2133600" cy="2133600"/>
          </a:xfrm>
          <a:prstGeom prst="rect">
            <a:avLst/>
          </a:prstGeom>
        </p:spPr>
      </p:pic>
      <p:pic>
        <p:nvPicPr>
          <p:cNvPr id="6" name="Picture 5">
            <a:extLst>
              <a:ext uri="{FF2B5EF4-FFF2-40B4-BE49-F238E27FC236}">
                <a16:creationId xmlns="" xmlns:a16="http://schemas.microsoft.com/office/drawing/2014/main" id="{C770EEB9-D0B6-4F77-A452-70DF3C17ABDD}"/>
              </a:ext>
            </a:extLst>
          </p:cNvPr>
          <p:cNvPicPr>
            <a:picLocks noChangeAspect="1"/>
          </p:cNvPicPr>
          <p:nvPr/>
        </p:nvPicPr>
        <p:blipFill>
          <a:blip r:embed="rId3"/>
          <a:stretch>
            <a:fillRect/>
          </a:stretch>
        </p:blipFill>
        <p:spPr>
          <a:xfrm>
            <a:off x="3570903" y="3333333"/>
            <a:ext cx="2333625" cy="2162175"/>
          </a:xfrm>
          <a:prstGeom prst="rect">
            <a:avLst/>
          </a:prstGeom>
        </p:spPr>
      </p:pic>
      <p:pic>
        <p:nvPicPr>
          <p:cNvPr id="7" name="Picture 6">
            <a:extLst>
              <a:ext uri="{FF2B5EF4-FFF2-40B4-BE49-F238E27FC236}">
                <a16:creationId xmlns="" xmlns:a16="http://schemas.microsoft.com/office/drawing/2014/main" id="{943FF45E-5325-40B1-9E6E-C66EB987E896}"/>
              </a:ext>
            </a:extLst>
          </p:cNvPr>
          <p:cNvPicPr>
            <a:picLocks noChangeAspect="1"/>
          </p:cNvPicPr>
          <p:nvPr/>
        </p:nvPicPr>
        <p:blipFill>
          <a:blip r:embed="rId4"/>
          <a:stretch>
            <a:fillRect/>
          </a:stretch>
        </p:blipFill>
        <p:spPr>
          <a:xfrm>
            <a:off x="3644839" y="1567333"/>
            <a:ext cx="3162300" cy="1524000"/>
          </a:xfrm>
          <a:prstGeom prst="rect">
            <a:avLst/>
          </a:prstGeom>
        </p:spPr>
      </p:pic>
      <p:pic>
        <p:nvPicPr>
          <p:cNvPr id="8" name="Picture 7">
            <a:extLst>
              <a:ext uri="{FF2B5EF4-FFF2-40B4-BE49-F238E27FC236}">
                <a16:creationId xmlns="" xmlns:a16="http://schemas.microsoft.com/office/drawing/2014/main" id="{94ADADC7-E28F-4CF1-A8EF-E6F3B326B01D}"/>
              </a:ext>
            </a:extLst>
          </p:cNvPr>
          <p:cNvPicPr>
            <a:picLocks noChangeAspect="1"/>
          </p:cNvPicPr>
          <p:nvPr/>
        </p:nvPicPr>
        <p:blipFill>
          <a:blip r:embed="rId5"/>
          <a:stretch>
            <a:fillRect/>
          </a:stretch>
        </p:blipFill>
        <p:spPr>
          <a:xfrm>
            <a:off x="7245888" y="2705570"/>
            <a:ext cx="2867025" cy="1990725"/>
          </a:xfrm>
          <a:prstGeom prst="rect">
            <a:avLst/>
          </a:prstGeom>
        </p:spPr>
      </p:pic>
      <p:pic>
        <p:nvPicPr>
          <p:cNvPr id="9" name="Picture 8">
            <a:extLst>
              <a:ext uri="{FF2B5EF4-FFF2-40B4-BE49-F238E27FC236}">
                <a16:creationId xmlns="" xmlns:a16="http://schemas.microsoft.com/office/drawing/2014/main" id="{8EEAC0C6-B5C3-4D19-9BE8-0F8673E89AEE}"/>
              </a:ext>
            </a:extLst>
          </p:cNvPr>
          <p:cNvPicPr>
            <a:picLocks noChangeAspect="1"/>
          </p:cNvPicPr>
          <p:nvPr/>
        </p:nvPicPr>
        <p:blipFill>
          <a:blip r:embed="rId6"/>
          <a:stretch>
            <a:fillRect/>
          </a:stretch>
        </p:blipFill>
        <p:spPr>
          <a:xfrm>
            <a:off x="1120436" y="4258737"/>
            <a:ext cx="1866900" cy="1838325"/>
          </a:xfrm>
          <a:prstGeom prst="rect">
            <a:avLst/>
          </a:prstGeom>
        </p:spPr>
      </p:pic>
    </p:spTree>
    <p:extLst>
      <p:ext uri="{BB962C8B-B14F-4D97-AF65-F5344CB8AC3E}">
        <p14:creationId xmlns:p14="http://schemas.microsoft.com/office/powerpoint/2010/main" val="563373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51439B-F808-46BF-B849-31A8F1B3212C}"/>
              </a:ext>
            </a:extLst>
          </p:cNvPr>
          <p:cNvSpPr>
            <a:spLocks noGrp="1"/>
          </p:cNvSpPr>
          <p:nvPr>
            <p:ph type="title"/>
          </p:nvPr>
        </p:nvSpPr>
        <p:spPr/>
        <p:txBody>
          <a:bodyPr/>
          <a:lstStyle/>
          <a:p>
            <a:pPr algn="ctr"/>
            <a:r>
              <a:rPr lang="en-US" dirty="0"/>
              <a:t>Science Blogs</a:t>
            </a:r>
            <a:br>
              <a:rPr lang="en-US" dirty="0"/>
            </a:br>
            <a:endParaRPr lang="en-IN" dirty="0"/>
          </a:p>
        </p:txBody>
      </p:sp>
      <p:sp>
        <p:nvSpPr>
          <p:cNvPr id="3" name="Content Placeholder 2">
            <a:extLst>
              <a:ext uri="{FF2B5EF4-FFF2-40B4-BE49-F238E27FC236}">
                <a16:creationId xmlns="" xmlns:a16="http://schemas.microsoft.com/office/drawing/2014/main" id="{B7F116AF-4619-4AB4-BDAD-882A86BA9946}"/>
              </a:ext>
            </a:extLst>
          </p:cNvPr>
          <p:cNvSpPr>
            <a:spLocks noGrp="1"/>
          </p:cNvSpPr>
          <p:nvPr>
            <p:ph idx="1"/>
          </p:nvPr>
        </p:nvSpPr>
        <p:spPr/>
        <p:txBody>
          <a:bodyPr/>
          <a:lstStyle/>
          <a:p>
            <a:pPr marL="0" indent="0">
              <a:buNone/>
            </a:pPr>
            <a:r>
              <a:rPr lang="en-US" dirty="0"/>
              <a:t>Science blogs are popular platforms for discussion on any research, new scientific concepts.</a:t>
            </a:r>
          </a:p>
          <a:p>
            <a:r>
              <a:rPr lang="en-US" dirty="0"/>
              <a:t>Scholarly Kitchen</a:t>
            </a:r>
          </a:p>
          <a:p>
            <a:pPr marL="0" indent="0" algn="just">
              <a:buNone/>
            </a:pPr>
            <a:r>
              <a:rPr lang="en-US" dirty="0"/>
              <a:t>Scholarly Kitchen which is published by Society for Scholarly Publishing , aims to advance scholarly publishing and communication to help the professional development of the researcher. It allows putting different opinion thoughts and ideas on a single platform without any restrictions. It has unique podcast feature which contains interviews with expert regarding the different trends in scholarly communication.</a:t>
            </a:r>
            <a:endParaRPr lang="en-IN" dirty="0"/>
          </a:p>
        </p:txBody>
      </p:sp>
    </p:spTree>
    <p:extLst>
      <p:ext uri="{BB962C8B-B14F-4D97-AF65-F5344CB8AC3E}">
        <p14:creationId xmlns:p14="http://schemas.microsoft.com/office/powerpoint/2010/main" val="908048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715</Words>
  <Application>Microsoft Office PowerPoint</Application>
  <PresentationFormat>Custom</PresentationFormat>
  <Paragraphs>44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Scholarly Communication in 21st Century</vt:lpstr>
      <vt:lpstr>Media of Scientific Communication</vt:lpstr>
      <vt:lpstr> Tools for Enhancing the Impact of Scholarly Literature</vt:lpstr>
      <vt:lpstr> Tools for Enhancing the Impact of Scholarly Literature</vt:lpstr>
      <vt:lpstr>Online Visual Journals</vt:lpstr>
      <vt:lpstr>Use of Social Media for Enhancing The Research Impact</vt:lpstr>
      <vt:lpstr>Social Media Platforms</vt:lpstr>
      <vt:lpstr>Science Blogs </vt:lpstr>
      <vt:lpstr>Altmetrics</vt:lpstr>
      <vt:lpstr>Role of Library Professionals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atharva Raul</dc:creator>
  <cp:lastModifiedBy>User</cp:lastModifiedBy>
  <cp:revision>36</cp:revision>
  <dcterms:created xsi:type="dcterms:W3CDTF">2019-11-16T06:26:23Z</dcterms:created>
  <dcterms:modified xsi:type="dcterms:W3CDTF">2019-11-22T08:16:58Z</dcterms:modified>
</cp:coreProperties>
</file>