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22F"/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8211-BB29-4562-9975-6502CBD0137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7D9-DDE6-4C29-B2BC-01E41496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8211-BB29-4562-9975-6502CBD0137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7D9-DDE6-4C29-B2BC-01E41496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8211-BB29-4562-9975-6502CBD0137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7D9-DDE6-4C29-B2BC-01E41496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5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8211-BB29-4562-9975-6502CBD0137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7D9-DDE6-4C29-B2BC-01E41496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3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8211-BB29-4562-9975-6502CBD0137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7D9-DDE6-4C29-B2BC-01E41496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8211-BB29-4562-9975-6502CBD0137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7D9-DDE6-4C29-B2BC-01E41496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2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8211-BB29-4562-9975-6502CBD0137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7D9-DDE6-4C29-B2BC-01E41496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2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8211-BB29-4562-9975-6502CBD0137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7D9-DDE6-4C29-B2BC-01E41496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4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8211-BB29-4562-9975-6502CBD0137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7D9-DDE6-4C29-B2BC-01E41496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8211-BB29-4562-9975-6502CBD0137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7D9-DDE6-4C29-B2BC-01E41496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8211-BB29-4562-9975-6502CBD0137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B7D9-DDE6-4C29-B2BC-01E41496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1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78211-BB29-4562-9975-6502CBD0137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B7D9-DDE6-4C29-B2BC-01E41496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ak@barc.gov.i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472" r="56995" b="51345"/>
          <a:stretch/>
        </p:blipFill>
        <p:spPr>
          <a:xfrm>
            <a:off x="1760261" y="1672"/>
            <a:ext cx="7383739" cy="6856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472" r="56995" b="88505"/>
          <a:stretch/>
        </p:blipFill>
        <p:spPr>
          <a:xfrm>
            <a:off x="1760260" y="1495763"/>
            <a:ext cx="7383739" cy="1217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472" r="56995" b="88505"/>
          <a:stretch/>
        </p:blipFill>
        <p:spPr>
          <a:xfrm>
            <a:off x="1760261" y="2348918"/>
            <a:ext cx="7383739" cy="12175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60259" y="593717"/>
            <a:ext cx="7383739" cy="100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Mega-collaborated publications and their influence on </a:t>
            </a:r>
            <a:r>
              <a:rPr lang="en-US" sz="2400" b="1" dirty="0" err="1">
                <a:solidFill>
                  <a:schemeClr val="tx1"/>
                </a:solidFill>
              </a:rPr>
              <a:t>scientometric</a:t>
            </a:r>
            <a:r>
              <a:rPr lang="en-US" sz="2400" b="1" dirty="0">
                <a:solidFill>
                  <a:schemeClr val="tx1"/>
                </a:solidFill>
              </a:rPr>
              <a:t> profiles of research institutions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0258" y="2503918"/>
            <a:ext cx="7383739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E.R. Prakash; Ganesh Surwase</a:t>
            </a:r>
            <a:endParaRPr lang="en-US" dirty="0" smtClean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Scientific Information Resource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Division</a:t>
            </a:r>
          </a:p>
          <a:p>
            <a:pPr algn="ctr">
              <a:lnSpc>
                <a:spcPct val="107000"/>
              </a:lnSpc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Knowledge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Management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Group 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Bhabha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Atomic Research Centre, Mumbai, India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prak@barc.gov.in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177" y="655747"/>
            <a:ext cx="85471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 results of the study explicitly reveal the fact that the mega-collaborated publications alter the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scientometric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profiles of institutions with scientists working in mega projects like CMS, ATLAS etc. </a:t>
            </a:r>
            <a:endParaRPr lang="en-U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comparison or benchmarking of the institutions with or without mega-collaborations lead to wrong representations. </a:t>
            </a:r>
            <a:endParaRPr lang="en-U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Even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within institutes, there is a possibility that the evaluation of research performances based on publications may have drastic variations when some departments have mega-collaborated publications. </a:t>
            </a:r>
            <a:endParaRPr lang="en-U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These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facts must be an eye opener for research evaluators and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scientometricians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when they look at publications of the institute ignoring the international collaboration. 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273" y="0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68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2030" y="579553"/>
            <a:ext cx="7631394" cy="591525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AGILE Team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ALICE Collaboration</a:t>
            </a:r>
            <a:endParaRPr lang="en-US" dirty="0" smtClean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ATLAS IBL Collaboration</a:t>
            </a:r>
            <a:endParaRPr lang="en-US" dirty="0" smtClean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CMS Collaboration</a:t>
            </a:r>
            <a:endParaRPr lang="en-US" dirty="0" smtClean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CMS HCAL Collaboration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CMS Tracker Collaboration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CTA Consortium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FACT Collaboration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Fermi-LAT Collaboration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F-Gamma Consortium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HESS Collaboration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IceCube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Collaboration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MAGIC Collaboration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MWL Collaborators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NuSTAR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Team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PICASSO Collaboration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PICO Collaboration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R3B Collaboration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Swift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NuSTAR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TOTEM Collaboration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VERITAS Collaboration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VLA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17B-403 Team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273" y="0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Mega-Collaborations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119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9732" y="501771"/>
            <a:ext cx="5176495" cy="1631216"/>
          </a:xfrm>
          <a:prstGeom prst="rect">
            <a:avLst/>
          </a:prstGeom>
          <a:ln w="31750" cmpd="dbl">
            <a:solidFill>
              <a:srgbClr val="F9622F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33-page article in </a:t>
            </a:r>
            <a:r>
              <a:rPr lang="en-US" sz="2000" i="1" dirty="0" smtClean="0">
                <a:solidFill>
                  <a:srgbClr val="0070C0"/>
                </a:solidFill>
              </a:rPr>
              <a:t>Physical Review Letters</a:t>
            </a: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24-page list the authors and their institutions.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Only 9 pages describe the research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8494"/>
            <a:ext cx="9144000" cy="45783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273" y="0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Mega-Collaborated Publications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51692" y="1199123"/>
            <a:ext cx="3064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5,154 </a:t>
            </a:r>
            <a:r>
              <a:rPr lang="en-US" sz="4000" dirty="0" smtClean="0"/>
              <a:t>authors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70710"/>
          <a:stretch/>
        </p:blipFill>
        <p:spPr>
          <a:xfrm>
            <a:off x="126584" y="480425"/>
            <a:ext cx="2857500" cy="83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273" y="0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Mega-Collaborated Publications and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cientometric</a:t>
            </a: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Analyses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36911" y="717034"/>
            <a:ext cx="846163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Do Mega-Collaborated </a:t>
            </a:r>
            <a:r>
              <a:rPr lang="en-US" sz="4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Publications </a:t>
            </a:r>
            <a:r>
              <a:rPr lang="en-US" sz="4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alter the </a:t>
            </a:r>
            <a:r>
              <a:rPr lang="en-US" sz="44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scientometric</a:t>
            </a:r>
            <a:r>
              <a:rPr lang="en-US" sz="4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parameters of institutions or even individuals???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982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37270"/>
              </p:ext>
            </p:extLst>
          </p:nvPr>
        </p:nvGraphicFramePr>
        <p:xfrm>
          <a:off x="239282" y="760575"/>
          <a:ext cx="8716710" cy="4582504"/>
        </p:xfrm>
        <a:graphic>
          <a:graphicData uri="http://schemas.openxmlformats.org/drawingml/2006/table">
            <a:tbl>
              <a:tblPr firstRow="1" firstCol="1" bandRow="1"/>
              <a:tblGrid>
                <a:gridCol w="2732067">
                  <a:extLst>
                    <a:ext uri="{9D8B030D-6E8A-4147-A177-3AD203B41FA5}">
                      <a16:colId xmlns:a16="http://schemas.microsoft.com/office/drawing/2014/main" val="3177876698"/>
                    </a:ext>
                  </a:extLst>
                </a:gridCol>
                <a:gridCol w="1814296">
                  <a:extLst>
                    <a:ext uri="{9D8B030D-6E8A-4147-A177-3AD203B41FA5}">
                      <a16:colId xmlns:a16="http://schemas.microsoft.com/office/drawing/2014/main" val="3312031913"/>
                    </a:ext>
                  </a:extLst>
                </a:gridCol>
                <a:gridCol w="1486968">
                  <a:extLst>
                    <a:ext uri="{9D8B030D-6E8A-4147-A177-3AD203B41FA5}">
                      <a16:colId xmlns:a16="http://schemas.microsoft.com/office/drawing/2014/main" val="878969719"/>
                    </a:ext>
                  </a:extLst>
                </a:gridCol>
                <a:gridCol w="1142354">
                  <a:extLst>
                    <a:ext uri="{9D8B030D-6E8A-4147-A177-3AD203B41FA5}">
                      <a16:colId xmlns:a16="http://schemas.microsoft.com/office/drawing/2014/main" val="2523680321"/>
                    </a:ext>
                  </a:extLst>
                </a:gridCol>
                <a:gridCol w="1541025">
                  <a:extLst>
                    <a:ext uri="{9D8B030D-6E8A-4147-A177-3AD203B41FA5}">
                      <a16:colId xmlns:a16="http://schemas.microsoft.com/office/drawing/2014/main" val="172421850"/>
                    </a:ext>
                  </a:extLst>
                </a:gridCol>
              </a:tblGrid>
              <a:tr h="540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Institution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Papers without mega collaboration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Mega collaborated Papers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Papers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of Mega Collaborated Papers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693525"/>
                  </a:ext>
                </a:extLst>
              </a:tr>
              <a:tr h="10812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Bhabha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Atomic Research Centre, Mumbai (BARC)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10867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2264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13131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858611"/>
                  </a:ext>
                </a:extLst>
              </a:tr>
              <a:tr h="10812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Saha Institute of Nuclear Physics, Kolkata (SINP)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2725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3834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28.93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398028"/>
                  </a:ext>
                </a:extLst>
              </a:tr>
              <a:tr h="14416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Tata Institute of Fundamental Research, Mumbai (TIFR)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6389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1572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7961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19.75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49358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4273" y="0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Mega-Collaborated Publications of Institutes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39282" y="5442845"/>
            <a:ext cx="402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of Science Data from 2009 to 2018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8" y="881552"/>
            <a:ext cx="7805118" cy="532269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4273" y="0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Mega-Collaborated Publications – Chronological Trend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33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38" y="540466"/>
            <a:ext cx="7614302" cy="60870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273" y="0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Mega-Collaborated Publications – Trend of Citations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053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676212"/>
            <a:ext cx="7835900" cy="5953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273" y="0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Mega-Collaborated Publications – Maximum Citations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5738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73" y="655118"/>
            <a:ext cx="7561327" cy="59612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273" y="0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Mega-Collaborated Publications – Average Impact Factors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57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317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2019-11-20T05:33:39Z</dcterms:created>
  <dcterms:modified xsi:type="dcterms:W3CDTF">2019-11-20T07:23:19Z</dcterms:modified>
</cp:coreProperties>
</file>