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78" r:id="rId5"/>
    <p:sldId id="279" r:id="rId6"/>
    <p:sldId id="272" r:id="rId7"/>
    <p:sldId id="258" r:id="rId8"/>
    <p:sldId id="259" r:id="rId9"/>
    <p:sldId id="260" r:id="rId10"/>
    <p:sldId id="261" r:id="rId11"/>
    <p:sldId id="262" r:id="rId12"/>
    <p:sldId id="265" r:id="rId13"/>
    <p:sldId id="266" r:id="rId14"/>
    <p:sldId id="274" r:id="rId15"/>
    <p:sldId id="277" r:id="rId16"/>
    <p:sldId id="275" r:id="rId17"/>
    <p:sldId id="269" r:id="rId18"/>
    <p:sldId id="268" r:id="rId19"/>
    <p:sldId id="270" r:id="rId20"/>
    <p:sldId id="26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3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DCDDD-1B8D-46E7-8F0A-273F78EBDAD4}"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23973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DCDDD-1B8D-46E7-8F0A-273F78EBDAD4}"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365799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DCDDD-1B8D-46E7-8F0A-273F78EBDAD4}"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294562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DCDDD-1B8D-46E7-8F0A-273F78EBDAD4}"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15445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DCDDD-1B8D-46E7-8F0A-273F78EBDAD4}"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121142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DCDDD-1B8D-46E7-8F0A-273F78EBDAD4}"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232989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DCDDD-1B8D-46E7-8F0A-273F78EBDAD4}" type="datetimeFigureOut">
              <a:rPr lang="en-US" smtClean="0"/>
              <a:t>11/23/2019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211668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DCDDD-1B8D-46E7-8F0A-273F78EBDAD4}" type="datetimeFigureOut">
              <a:rPr lang="en-US" smtClean="0"/>
              <a:t>11/23/2019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257127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DCDDD-1B8D-46E7-8F0A-273F78EBDAD4}" type="datetimeFigureOut">
              <a:rPr lang="en-US" smtClean="0"/>
              <a:t>11/23/2019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375449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DCDDD-1B8D-46E7-8F0A-273F78EBDAD4}"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74877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DCDDD-1B8D-46E7-8F0A-273F78EBDAD4}"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78C5A-4514-4AD3-8593-0299C625348F}" type="slidenum">
              <a:rPr lang="en-US" smtClean="0"/>
              <a:t>‹#›</a:t>
            </a:fld>
            <a:endParaRPr lang="en-US"/>
          </a:p>
        </p:txBody>
      </p:sp>
    </p:spTree>
    <p:extLst>
      <p:ext uri="{BB962C8B-B14F-4D97-AF65-F5344CB8AC3E}">
        <p14:creationId xmlns:p14="http://schemas.microsoft.com/office/powerpoint/2010/main" val="151400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DCDDD-1B8D-46E7-8F0A-273F78EBDAD4}" type="datetimeFigureOut">
              <a:rPr lang="en-US" smtClean="0"/>
              <a:t>11/23/2019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8C5A-4514-4AD3-8593-0299C625348F}" type="slidenum">
              <a:rPr lang="en-US" smtClean="0"/>
              <a:t>‹#›</a:t>
            </a:fld>
            <a:endParaRPr lang="en-US"/>
          </a:p>
        </p:txBody>
      </p:sp>
    </p:spTree>
    <p:extLst>
      <p:ext uri="{BB962C8B-B14F-4D97-AF65-F5344CB8AC3E}">
        <p14:creationId xmlns:p14="http://schemas.microsoft.com/office/powerpoint/2010/main" val="2623511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Fermat's_Last_Theorem" TargetMode="External"/><Relationship Id="rId2" Type="http://schemas.openxmlformats.org/officeDocument/2006/relationships/hyperlink" Target="https://www.nature.com/news/fermat-s-last-theorem-earns-andrew-wiles-the-abel-prize-1.19552" TargetMode="External"/><Relationship Id="rId1" Type="http://schemas.openxmlformats.org/officeDocument/2006/relationships/slideLayout" Target="../slideLayouts/slideLayout7.xml"/><Relationship Id="rId6" Type="http://schemas.openxmlformats.org/officeDocument/2006/relationships/hyperlink" Target="https://www.pharmacytimes.com/contributor/karen-berger/2019/03/alexander-fleming-and-the-discovery-of-penicillin" TargetMode="External"/><Relationship Id="rId5" Type="http://schemas.openxmlformats.org/officeDocument/2006/relationships/hyperlink" Target="https://journals.sagepub.com/doi/pdf/10.1177/1476127007077558" TargetMode="External"/><Relationship Id="rId4" Type="http://schemas.openxmlformats.org/officeDocument/2006/relationships/hyperlink" Target="https://www.sciencehistory.org/historical-profile/alexander-flem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science/Bohr-model" TargetMode="External"/><Relationship Id="rId2" Type="http://schemas.openxmlformats.org/officeDocument/2006/relationships/hyperlink" Target="https://www.nature.com/articles/d41586-018-03793-2" TargetMode="External"/><Relationship Id="rId1" Type="http://schemas.openxmlformats.org/officeDocument/2006/relationships/slideLayout" Target="../slideLayouts/slideLayout7.xml"/><Relationship Id="rId6" Type="http://schemas.openxmlformats.org/officeDocument/2006/relationships/hyperlink" Target="https://www.nature.com/articles/d41586-018-01405-7" TargetMode="External"/><Relationship Id="rId5" Type="http://schemas.openxmlformats.org/officeDocument/2006/relationships/hyperlink" Target="https://www.natureindex.com/institution-outputs/switzerland/european-organization-for-nuclear-research-cern/513906c034d6b65e6a0006ec" TargetMode="External"/><Relationship Id="rId4" Type="http://schemas.openxmlformats.org/officeDocument/2006/relationships/hyperlink" Target="https://www.nature.com/news/physicists-declare-victory-in-higgs-hunt-1.109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213"/>
            <a:ext cx="12192000" cy="5447645"/>
          </a:xfrm>
          <a:prstGeom prst="rect">
            <a:avLst/>
          </a:prstGeom>
          <a:noFill/>
        </p:spPr>
        <p:txBody>
          <a:bodyPr wrap="square" rtlCol="0">
            <a:spAutoFit/>
          </a:body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SCIENTOMETRICS: CREDIT SCORE CHALLENGES</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r"/>
            <a:r>
              <a:rPr lang="en-US" sz="2400" dirty="0" smtClean="0">
                <a:latin typeface="Times New Roman" panose="02020603050405020304" pitchFamily="18" charset="0"/>
                <a:cs typeface="Times New Roman" panose="02020603050405020304" pitchFamily="18" charset="0"/>
              </a:rPr>
              <a:t>						     Praveen B. </a:t>
            </a:r>
            <a:r>
              <a:rPr lang="en-US" sz="2400" dirty="0" err="1" smtClean="0">
                <a:latin typeface="Times New Roman" panose="02020603050405020304" pitchFamily="18" charset="0"/>
                <a:cs typeface="Times New Roman" panose="02020603050405020304" pitchFamily="18" charset="0"/>
              </a:rPr>
              <a:t>Gawali</a:t>
            </a:r>
            <a:endParaRPr lang="en-US" sz="2400" dirty="0" smtClean="0">
              <a:latin typeface="Times New Roman" panose="02020603050405020304" pitchFamily="18" charset="0"/>
              <a:cs typeface="Times New Roman" panose="02020603050405020304" pitchFamily="18" charset="0"/>
            </a:endParaRPr>
          </a:p>
          <a:p>
            <a:pPr algn="r"/>
            <a:r>
              <a:rPr lang="en-US" sz="2400" dirty="0" smtClean="0">
                <a:latin typeface="Times New Roman" panose="02020603050405020304" pitchFamily="18" charset="0"/>
                <a:cs typeface="Times New Roman" panose="02020603050405020304" pitchFamily="18" charset="0"/>
              </a:rPr>
              <a:t>				     Indian Institute of Geomagnetism</a:t>
            </a:r>
          </a:p>
          <a:p>
            <a:pPr algn="r"/>
            <a:r>
              <a:rPr lang="en-US" sz="2400" dirty="0" smtClean="0">
                <a:latin typeface="Times New Roman" panose="02020603050405020304" pitchFamily="18" charset="0"/>
                <a:cs typeface="Times New Roman" panose="02020603050405020304" pitchFamily="18" charset="0"/>
              </a:rPr>
              <a:t>						             Navi Mumbai</a:t>
            </a:r>
          </a:p>
          <a:p>
            <a:pPr algn="r"/>
            <a:r>
              <a:rPr lang="en-US" sz="2400" dirty="0" smtClean="0">
                <a:latin typeface="Times New Roman" panose="02020603050405020304" pitchFamily="18" charset="0"/>
                <a:cs typeface="Times New Roman" panose="02020603050405020304" pitchFamily="18" charset="0"/>
              </a:rPr>
              <a:t>										         23-11-2019</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410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11"/>
          </p:nvPr>
        </p:nvSpPr>
        <p:spPr>
          <a:xfrm>
            <a:off x="6553200" y="6243638"/>
            <a:ext cx="2133600" cy="457200"/>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054DF962-F854-42ED-B6B1-35E9EC0A6DE7}" type="slidenum">
              <a:rPr lang="en-US" altLang="zh-CN" smtClean="0">
                <a:solidFill>
                  <a:srgbClr val="FF0000"/>
                </a:solidFill>
                <a:latin typeface="Times New Roman" panose="02020603050405020304" pitchFamily="18" charset="0"/>
                <a:cs typeface="Times New Roman" panose="02020603050405020304" pitchFamily="18" charset="0"/>
              </a:rPr>
              <a:pPr eaLnBrk="1" hangingPunct="1">
                <a:defRPr/>
              </a:pPr>
              <a:t>10</a:t>
            </a:fld>
            <a:endParaRPr lang="en-US" altLang="zh-CN" smtClean="0">
              <a:solidFill>
                <a:srgbClr val="FF0000"/>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457199" y="277813"/>
            <a:ext cx="11120907" cy="1139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da-DK" sz="3800" b="1" dirty="0" smtClean="0">
                <a:solidFill>
                  <a:srgbClr val="FF0000"/>
                </a:solidFill>
                <a:latin typeface="Times New Roman" panose="02020603050405020304" pitchFamily="18" charset="0"/>
                <a:cs typeface="Times New Roman" panose="02020603050405020304" pitchFamily="18" charset="0"/>
              </a:rPr>
              <a:t>Scientific communication:  Present Model </a:t>
            </a:r>
          </a:p>
          <a:p>
            <a:pPr algn="ctr">
              <a:defRPr/>
            </a:pPr>
            <a:r>
              <a:rPr lang="da-DK" sz="2500" dirty="0" smtClean="0">
                <a:solidFill>
                  <a:srgbClr val="FF0000"/>
                </a:solidFill>
                <a:latin typeface="Times New Roman" panose="02020603050405020304" pitchFamily="18" charset="0"/>
                <a:cs typeface="Times New Roman" panose="02020603050405020304" pitchFamily="18" charset="0"/>
              </a:rPr>
              <a:t>(incl. Web / open access)</a:t>
            </a:r>
            <a:endParaRPr lang="da-DK" sz="2500" dirty="0">
              <a:solidFill>
                <a:srgbClr val="FF0000"/>
              </a:solidFill>
              <a:latin typeface="Times New Roman" panose="02020603050405020304" pitchFamily="18" charset="0"/>
              <a:cs typeface="Times New Roman" panose="02020603050405020304" pitchFamily="18" charset="0"/>
            </a:endParaRPr>
          </a:p>
        </p:txBody>
      </p:sp>
      <p:grpSp>
        <p:nvGrpSpPr>
          <p:cNvPr id="6" name="Grupp 43"/>
          <p:cNvGrpSpPr>
            <a:grpSpLocks/>
          </p:cNvGrpSpPr>
          <p:nvPr/>
        </p:nvGrpSpPr>
        <p:grpSpPr bwMode="auto">
          <a:xfrm>
            <a:off x="179388" y="1700213"/>
            <a:ext cx="11900995" cy="4824412"/>
            <a:chOff x="179388" y="1700213"/>
            <a:chExt cx="8820151" cy="4824412"/>
          </a:xfrm>
        </p:grpSpPr>
        <p:sp>
          <p:nvSpPr>
            <p:cNvPr id="7" name="Cloud"/>
            <p:cNvSpPr>
              <a:spLocks noChangeAspect="1" noEditPoints="1" noChangeArrowheads="1"/>
            </p:cNvSpPr>
            <p:nvPr/>
          </p:nvSpPr>
          <p:spPr bwMode="auto">
            <a:xfrm>
              <a:off x="611188" y="4221163"/>
              <a:ext cx="1803400" cy="1208087"/>
            </a:xfrm>
            <a:custGeom>
              <a:avLst/>
              <a:gdLst>
                <a:gd name="T0" fmla="*/ 5594 w 21600"/>
                <a:gd name="T1" fmla="*/ 604044 h 21600"/>
                <a:gd name="T2" fmla="*/ 901700 w 21600"/>
                <a:gd name="T3" fmla="*/ 1206801 h 21600"/>
                <a:gd name="T4" fmla="*/ 1801897 w 21600"/>
                <a:gd name="T5" fmla="*/ 604044 h 21600"/>
                <a:gd name="T6" fmla="*/ 901700 w 21600"/>
                <a:gd name="T7" fmla="*/ 690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b="1">
                  <a:solidFill>
                    <a:srgbClr val="FF0000"/>
                  </a:solidFill>
                  <a:latin typeface="Times New Roman" panose="02020603050405020304" pitchFamily="18" charset="0"/>
                  <a:cs typeface="Times New Roman" panose="02020603050405020304" pitchFamily="18" charset="0"/>
                </a:rPr>
                <a:t>Research idea &amp; activities</a:t>
              </a:r>
            </a:p>
          </p:txBody>
        </p:sp>
        <p:sp>
          <p:nvSpPr>
            <p:cNvPr id="8" name="Document"/>
            <p:cNvSpPr>
              <a:spLocks noEditPoints="1" noChangeArrowheads="1"/>
            </p:cNvSpPr>
            <p:nvPr/>
          </p:nvSpPr>
          <p:spPr bwMode="auto">
            <a:xfrm>
              <a:off x="2627313" y="1773238"/>
              <a:ext cx="1081087" cy="1336675"/>
            </a:xfrm>
            <a:custGeom>
              <a:avLst/>
              <a:gdLst>
                <a:gd name="T0" fmla="*/ 538391 w 21600"/>
                <a:gd name="T1" fmla="*/ 1338655 h 21600"/>
                <a:gd name="T2" fmla="*/ 4254 w 21600"/>
                <a:gd name="T3" fmla="*/ 671370 h 21600"/>
                <a:gd name="T4" fmla="*/ 538391 w 21600"/>
                <a:gd name="T5" fmla="*/ 5013 h 21600"/>
                <a:gd name="T6" fmla="*/ 1086392 w 21600"/>
                <a:gd name="T7" fmla="*/ 659179 h 21600"/>
                <a:gd name="T8" fmla="*/ 538391 w 21600"/>
                <a:gd name="T9" fmla="*/ 1338655 h 21600"/>
                <a:gd name="T10" fmla="*/ 0 w 21600"/>
                <a:gd name="T11" fmla="*/ 0 h 21600"/>
                <a:gd name="T12" fmla="*/ 1081087 w 21600"/>
                <a:gd name="T13" fmla="*/ 0 h 21600"/>
                <a:gd name="T14" fmla="*/ 1081087 w 21600"/>
                <a:gd name="T15" fmla="*/ 13366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400" b="1" dirty="0" smtClean="0">
                  <a:solidFill>
                    <a:srgbClr val="FF0000"/>
                  </a:solidFill>
                  <a:latin typeface="Times New Roman" panose="02020603050405020304" pitchFamily="18" charset="0"/>
                  <a:cs typeface="Times New Roman" panose="02020603050405020304" pitchFamily="18" charset="0"/>
                </a:rPr>
                <a:t>Technical Research </a:t>
              </a:r>
              <a:r>
                <a:rPr lang="da-DK" altLang="en-US" sz="1400" b="1" dirty="0">
                  <a:solidFill>
                    <a:srgbClr val="FF0000"/>
                  </a:solidFill>
                  <a:latin typeface="Times New Roman" panose="02020603050405020304" pitchFamily="18" charset="0"/>
                  <a:cs typeface="Times New Roman" panose="02020603050405020304" pitchFamily="18" charset="0"/>
                </a:rPr>
                <a:t>reports</a:t>
              </a:r>
            </a:p>
            <a:p>
              <a:pPr eaLnBrk="1" hangingPunct="1">
                <a:buFontTx/>
                <a:buChar char="-"/>
              </a:pPr>
              <a:r>
                <a:rPr lang="da-DK" altLang="en-US" sz="1400" b="1" dirty="0">
                  <a:solidFill>
                    <a:srgbClr val="FF0000"/>
                  </a:solidFill>
                  <a:latin typeface="Times New Roman" panose="02020603050405020304" pitchFamily="18" charset="0"/>
                  <a:cs typeface="Times New Roman" panose="02020603050405020304" pitchFamily="18" charset="0"/>
                </a:rPr>
                <a:t>Working </a:t>
              </a:r>
            </a:p>
            <a:p>
              <a:pPr eaLnBrk="1" hangingPunct="1">
                <a:buFontTx/>
                <a:buChar char="-"/>
              </a:pPr>
              <a:r>
                <a:rPr lang="da-DK" altLang="en-US" sz="1400" b="1" dirty="0">
                  <a:solidFill>
                    <a:srgbClr val="FF0000"/>
                  </a:solidFill>
                  <a:latin typeface="Times New Roman" panose="02020603050405020304" pitchFamily="18" charset="0"/>
                  <a:cs typeface="Times New Roman" panose="02020603050405020304" pitchFamily="18" charset="0"/>
                </a:rPr>
                <a:t>   papers</a:t>
              </a:r>
            </a:p>
          </p:txBody>
        </p:sp>
        <p:sp>
          <p:nvSpPr>
            <p:cNvPr id="9" name="Line 6"/>
            <p:cNvSpPr>
              <a:spLocks noChangeShapeType="1"/>
            </p:cNvSpPr>
            <p:nvPr/>
          </p:nvSpPr>
          <p:spPr bwMode="auto">
            <a:xfrm flipV="1">
              <a:off x="3924301" y="1989138"/>
              <a:ext cx="431800" cy="285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0" name="Line 7"/>
            <p:cNvSpPr>
              <a:spLocks noChangeShapeType="1"/>
            </p:cNvSpPr>
            <p:nvPr/>
          </p:nvSpPr>
          <p:spPr bwMode="auto">
            <a:xfrm>
              <a:off x="3962400" y="2362200"/>
              <a:ext cx="31242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1" name="Letter"/>
            <p:cNvSpPr>
              <a:spLocks noEditPoints="1" noChangeArrowheads="1"/>
            </p:cNvSpPr>
            <p:nvPr/>
          </p:nvSpPr>
          <p:spPr bwMode="auto">
            <a:xfrm>
              <a:off x="4500563" y="1700213"/>
              <a:ext cx="1366837" cy="503237"/>
            </a:xfrm>
            <a:custGeom>
              <a:avLst/>
              <a:gdLst>
                <a:gd name="T0" fmla="*/ 0 w 21600"/>
                <a:gd name="T1" fmla="*/ 0 h 21600"/>
                <a:gd name="T2" fmla="*/ 683419 w 21600"/>
                <a:gd name="T3" fmla="*/ 0 h 21600"/>
                <a:gd name="T4" fmla="*/ 1366837 w 21600"/>
                <a:gd name="T5" fmla="*/ 0 h 21600"/>
                <a:gd name="T6" fmla="*/ 1366837 w 21600"/>
                <a:gd name="T7" fmla="*/ 251619 h 21600"/>
                <a:gd name="T8" fmla="*/ 1366837 w 21600"/>
                <a:gd name="T9" fmla="*/ 503237 h 21600"/>
                <a:gd name="T10" fmla="*/ 683419 w 21600"/>
                <a:gd name="T11" fmla="*/ 503237 h 21600"/>
                <a:gd name="T12" fmla="*/ 0 w 21600"/>
                <a:gd name="T13" fmla="*/ 503237 h 21600"/>
                <a:gd name="T14" fmla="*/ 0 w 21600"/>
                <a:gd name="T15" fmla="*/ 251619 h 21600"/>
                <a:gd name="T16" fmla="*/ 0 60000 65536"/>
                <a:gd name="T17" fmla="*/ 0 60000 65536"/>
                <a:gd name="T18" fmla="*/ 0 60000 65536"/>
                <a:gd name="T19" fmla="*/ 0 60000 65536"/>
                <a:gd name="T20" fmla="*/ 0 60000 65536"/>
                <a:gd name="T21" fmla="*/ 0 60000 65536"/>
                <a:gd name="T22" fmla="*/ 0 60000 65536"/>
                <a:gd name="T23" fmla="*/ 0 60000 65536"/>
                <a:gd name="T24" fmla="*/ 5304 w 21600"/>
                <a:gd name="T25" fmla="*/ 9216 h 21600"/>
                <a:gd name="T26" fmla="*/ 17504 w 21600"/>
                <a:gd name="T27" fmla="*/ 183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zh-CN"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Peers</a:t>
              </a:r>
            </a:p>
            <a:p>
              <a:pPr eaLnBrk="1" hangingPunct="1"/>
              <a:endParaRPr lang="da-DK" altLang="zh-CN">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filecab2"/>
            <p:cNvSpPr>
              <a:spLocks noEditPoints="1" noChangeArrowheads="1"/>
            </p:cNvSpPr>
            <p:nvPr/>
          </p:nvSpPr>
          <p:spPr bwMode="auto">
            <a:xfrm>
              <a:off x="7164389" y="2852738"/>
              <a:ext cx="1798637" cy="863600"/>
            </a:xfrm>
            <a:custGeom>
              <a:avLst/>
              <a:gdLst>
                <a:gd name="T0" fmla="*/ 899319 w 21600"/>
                <a:gd name="T1" fmla="*/ 0 h 21600"/>
                <a:gd name="T2" fmla="*/ 0 w 21600"/>
                <a:gd name="T3" fmla="*/ 0 h 21600"/>
                <a:gd name="T4" fmla="*/ 0 w 21600"/>
                <a:gd name="T5" fmla="*/ 431800 h 21600"/>
                <a:gd name="T6" fmla="*/ 0 w 21600"/>
                <a:gd name="T7" fmla="*/ 814303 h 21600"/>
                <a:gd name="T8" fmla="*/ 899319 w 21600"/>
                <a:gd name="T9" fmla="*/ 863600 h 21600"/>
                <a:gd name="T10" fmla="*/ 1798637 w 21600"/>
                <a:gd name="T11" fmla="*/ 814303 h 21600"/>
                <a:gd name="T12" fmla="*/ 1798637 w 21600"/>
                <a:gd name="T13" fmla="*/ 431800 h 21600"/>
                <a:gd name="T14" fmla="*/ 179863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9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400" b="1">
                  <a:solidFill>
                    <a:srgbClr val="FF0000"/>
                  </a:solidFill>
                  <a:latin typeface="Times New Roman" panose="02020603050405020304" pitchFamily="18" charset="0"/>
                  <a:cs typeface="Times New Roman" panose="02020603050405020304" pitchFamily="18" charset="0"/>
                </a:rPr>
                <a:t>Inst. Repositories</a:t>
              </a:r>
            </a:p>
            <a:p>
              <a:pPr eaLnBrk="1" hangingPunct="1"/>
              <a:r>
                <a:rPr lang="da-DK" altLang="en-US" sz="1400" b="1">
                  <a:solidFill>
                    <a:srgbClr val="FF0000"/>
                  </a:solidFill>
                  <a:latin typeface="Times New Roman" panose="02020603050405020304" pitchFamily="18" charset="0"/>
                  <a:cs typeface="Times New Roman" panose="02020603050405020304" pitchFamily="18" charset="0"/>
                </a:rPr>
                <a:t>Open access journals</a:t>
              </a:r>
            </a:p>
          </p:txBody>
        </p:sp>
        <p:sp>
          <p:nvSpPr>
            <p:cNvPr id="13" name="Documents"/>
            <p:cNvSpPr>
              <a:spLocks noEditPoints="1" noChangeArrowheads="1"/>
            </p:cNvSpPr>
            <p:nvPr/>
          </p:nvSpPr>
          <p:spPr bwMode="auto">
            <a:xfrm>
              <a:off x="3924300" y="4076700"/>
              <a:ext cx="1225550" cy="1439863"/>
            </a:xfrm>
            <a:custGeom>
              <a:avLst/>
              <a:gdLst>
                <a:gd name="T0" fmla="*/ 0 w 21600"/>
                <a:gd name="T1" fmla="*/ 186649 h 21600"/>
                <a:gd name="T2" fmla="*/ 196769 w 21600"/>
                <a:gd name="T3" fmla="*/ 0 h 21600"/>
                <a:gd name="T4" fmla="*/ 1228557 w 21600"/>
                <a:gd name="T5" fmla="*/ 1255081 h 21600"/>
                <a:gd name="T6" fmla="*/ 1132159 w 21600"/>
                <a:gd name="T7" fmla="*/ 1347472 h 21600"/>
                <a:gd name="T8" fmla="*/ 1035817 w 21600"/>
                <a:gd name="T9" fmla="*/ 1441729 h 21600"/>
                <a:gd name="T10" fmla="*/ 1132159 w 21600"/>
                <a:gd name="T11" fmla="*/ 95191 h 21600"/>
                <a:gd name="T12" fmla="*/ 1035817 w 21600"/>
                <a:gd name="T13" fmla="*/ 186649 h 21600"/>
                <a:gd name="T14" fmla="*/ 93335 w 21600"/>
                <a:gd name="T15" fmla="*/ 95191 h 21600"/>
                <a:gd name="T16" fmla="*/ 1225550 w 21600"/>
                <a:gd name="T17" fmla="*/ 0 h 21600"/>
                <a:gd name="T18" fmla="*/ 612775 w 21600"/>
                <a:gd name="T19" fmla="*/ 0 h 21600"/>
                <a:gd name="T20" fmla="*/ 0 w 21600"/>
                <a:gd name="T21" fmla="*/ 719932 h 21600"/>
                <a:gd name="T22" fmla="*/ 1225550 w 21600"/>
                <a:gd name="T23" fmla="*/ 719932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b="1">
                  <a:solidFill>
                    <a:srgbClr val="FF0000"/>
                  </a:solidFill>
                  <a:latin typeface="Times New Roman" panose="02020603050405020304" pitchFamily="18" charset="0"/>
                  <a:cs typeface="Times New Roman" panose="02020603050405020304" pitchFamily="18" charset="0"/>
                </a:rPr>
                <a:t>Conf.</a:t>
              </a:r>
            </a:p>
            <a:p>
              <a:pPr eaLnBrk="1" hangingPunct="1"/>
              <a:r>
                <a:rPr lang="da-DK" altLang="en-US" b="1">
                  <a:solidFill>
                    <a:srgbClr val="FF0000"/>
                  </a:solidFill>
                  <a:latin typeface="Times New Roman" panose="02020603050405020304" pitchFamily="18" charset="0"/>
                  <a:cs typeface="Times New Roman" panose="02020603050405020304" pitchFamily="18" charset="0"/>
                </a:rPr>
                <a:t>Papers</a:t>
              </a:r>
            </a:p>
            <a:p>
              <a:pPr eaLnBrk="1" hangingPunct="1"/>
              <a:r>
                <a:rPr lang="da-DK" altLang="en-US" sz="1200">
                  <a:solidFill>
                    <a:srgbClr val="FF0000"/>
                  </a:solidFill>
                  <a:latin typeface="Times New Roman" panose="02020603050405020304" pitchFamily="18" charset="0"/>
                  <a:cs typeface="Times New Roman" panose="02020603050405020304" pitchFamily="18" charset="0"/>
                </a:rPr>
                <a:t>(Peer reviewed)</a:t>
              </a:r>
            </a:p>
          </p:txBody>
        </p:sp>
        <p:sp>
          <p:nvSpPr>
            <p:cNvPr id="14" name="Documents"/>
            <p:cNvSpPr>
              <a:spLocks noEditPoints="1" noChangeArrowheads="1"/>
            </p:cNvSpPr>
            <p:nvPr/>
          </p:nvSpPr>
          <p:spPr bwMode="auto">
            <a:xfrm>
              <a:off x="5940426" y="3933825"/>
              <a:ext cx="1450975" cy="1582738"/>
            </a:xfrm>
            <a:custGeom>
              <a:avLst/>
              <a:gdLst>
                <a:gd name="T0" fmla="*/ 0 w 21600"/>
                <a:gd name="T1" fmla="*/ 205170 h 21600"/>
                <a:gd name="T2" fmla="*/ 232962 w 21600"/>
                <a:gd name="T3" fmla="*/ 0 h 21600"/>
                <a:gd name="T4" fmla="*/ 1454535 w 21600"/>
                <a:gd name="T5" fmla="*/ 1379620 h 21600"/>
                <a:gd name="T6" fmla="*/ 1340405 w 21600"/>
                <a:gd name="T7" fmla="*/ 1481179 h 21600"/>
                <a:gd name="T8" fmla="*/ 1226343 w 21600"/>
                <a:gd name="T9" fmla="*/ 1584790 h 21600"/>
                <a:gd name="T10" fmla="*/ 1340405 w 21600"/>
                <a:gd name="T11" fmla="*/ 104637 h 21600"/>
                <a:gd name="T12" fmla="*/ 1226343 w 21600"/>
                <a:gd name="T13" fmla="*/ 205170 h 21600"/>
                <a:gd name="T14" fmla="*/ 110502 w 21600"/>
                <a:gd name="T15" fmla="*/ 104637 h 21600"/>
                <a:gd name="T16" fmla="*/ 1450975 w 21600"/>
                <a:gd name="T17" fmla="*/ 0 h 21600"/>
                <a:gd name="T18" fmla="*/ 725488 w 21600"/>
                <a:gd name="T19" fmla="*/ 0 h 21600"/>
                <a:gd name="T20" fmla="*/ 0 w 21600"/>
                <a:gd name="T21" fmla="*/ 791369 h 21600"/>
                <a:gd name="T22" fmla="*/ 1450975 w 21600"/>
                <a:gd name="T23" fmla="*/ 791369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b="1">
                  <a:solidFill>
                    <a:srgbClr val="FF0000"/>
                  </a:solidFill>
                  <a:latin typeface="Times New Roman" panose="02020603050405020304" pitchFamily="18" charset="0"/>
                  <a:cs typeface="Times New Roman" panose="02020603050405020304" pitchFamily="18" charset="0"/>
                </a:rPr>
                <a:t>Journal</a:t>
              </a:r>
            </a:p>
            <a:p>
              <a:pPr eaLnBrk="1" hangingPunct="1"/>
              <a:r>
                <a:rPr lang="da-DK" altLang="en-US" b="1">
                  <a:solidFill>
                    <a:srgbClr val="FF0000"/>
                  </a:solidFill>
                  <a:latin typeface="Times New Roman" panose="02020603050405020304" pitchFamily="18" charset="0"/>
                  <a:cs typeface="Times New Roman" panose="02020603050405020304" pitchFamily="18" charset="0"/>
                </a:rPr>
                <a:t>Articles</a:t>
              </a:r>
            </a:p>
            <a:p>
              <a:pPr eaLnBrk="1" hangingPunct="1"/>
              <a:r>
                <a:rPr lang="da-DK" altLang="en-US" sz="1200">
                  <a:solidFill>
                    <a:srgbClr val="FF0000"/>
                  </a:solidFill>
                  <a:latin typeface="Times New Roman" panose="02020603050405020304" pitchFamily="18" charset="0"/>
                  <a:cs typeface="Times New Roman" panose="02020603050405020304" pitchFamily="18" charset="0"/>
                </a:rPr>
                <a:t>(Peer reviewed)</a:t>
              </a:r>
            </a:p>
          </p:txBody>
        </p:sp>
        <p:sp>
          <p:nvSpPr>
            <p:cNvPr id="15" name="Line 12"/>
            <p:cNvSpPr>
              <a:spLocks noChangeShapeType="1"/>
            </p:cNvSpPr>
            <p:nvPr/>
          </p:nvSpPr>
          <p:spPr bwMode="auto">
            <a:xfrm>
              <a:off x="2771776" y="4797425"/>
              <a:ext cx="719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6" name="Line 13"/>
            <p:cNvSpPr>
              <a:spLocks noChangeShapeType="1"/>
            </p:cNvSpPr>
            <p:nvPr/>
          </p:nvSpPr>
          <p:spPr bwMode="auto">
            <a:xfrm>
              <a:off x="5435601" y="4797425"/>
              <a:ext cx="3587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7" name="Line 14"/>
            <p:cNvSpPr>
              <a:spLocks noChangeShapeType="1"/>
            </p:cNvSpPr>
            <p:nvPr/>
          </p:nvSpPr>
          <p:spPr bwMode="auto">
            <a:xfrm flipV="1">
              <a:off x="7380288" y="3860800"/>
              <a:ext cx="215900" cy="288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8" name="Line 15"/>
            <p:cNvSpPr>
              <a:spLocks noChangeShapeType="1"/>
            </p:cNvSpPr>
            <p:nvPr/>
          </p:nvSpPr>
          <p:spPr bwMode="auto">
            <a:xfrm flipV="1">
              <a:off x="7451726" y="4292600"/>
              <a:ext cx="288925" cy="1444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9" name="Line 16"/>
            <p:cNvSpPr>
              <a:spLocks noChangeShapeType="1"/>
            </p:cNvSpPr>
            <p:nvPr/>
          </p:nvSpPr>
          <p:spPr bwMode="auto">
            <a:xfrm>
              <a:off x="7451726" y="4941888"/>
              <a:ext cx="288925" cy="142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0" name="Line 17"/>
            <p:cNvSpPr>
              <a:spLocks noChangeShapeType="1"/>
            </p:cNvSpPr>
            <p:nvPr/>
          </p:nvSpPr>
          <p:spPr bwMode="auto">
            <a:xfrm>
              <a:off x="2051051" y="6165850"/>
              <a:ext cx="20891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1" name="Text Box 18"/>
            <p:cNvSpPr txBox="1">
              <a:spLocks noChangeArrowheads="1"/>
            </p:cNvSpPr>
            <p:nvPr/>
          </p:nvSpPr>
          <p:spPr bwMode="auto">
            <a:xfrm>
              <a:off x="1187451" y="5949950"/>
              <a:ext cx="491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Time</a:t>
              </a:r>
            </a:p>
          </p:txBody>
        </p:sp>
        <p:sp>
          <p:nvSpPr>
            <p:cNvPr id="22" name="Line 19"/>
            <p:cNvSpPr>
              <a:spLocks noChangeShapeType="1"/>
            </p:cNvSpPr>
            <p:nvPr/>
          </p:nvSpPr>
          <p:spPr bwMode="auto">
            <a:xfrm flipV="1">
              <a:off x="2195513" y="3284538"/>
              <a:ext cx="360363" cy="720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3" name="Line 20"/>
            <p:cNvSpPr>
              <a:spLocks noChangeShapeType="1"/>
            </p:cNvSpPr>
            <p:nvPr/>
          </p:nvSpPr>
          <p:spPr bwMode="auto">
            <a:xfrm>
              <a:off x="3733800" y="3200400"/>
              <a:ext cx="550864" cy="733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4" name="AutoShape 21"/>
            <p:cNvSpPr>
              <a:spLocks/>
            </p:cNvSpPr>
            <p:nvPr/>
          </p:nvSpPr>
          <p:spPr bwMode="auto">
            <a:xfrm>
              <a:off x="6372226" y="1916113"/>
              <a:ext cx="152400" cy="914400"/>
            </a:xfrm>
            <a:prstGeom prst="righ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Text Box 22"/>
            <p:cNvSpPr txBox="1">
              <a:spLocks noChangeArrowheads="1"/>
            </p:cNvSpPr>
            <p:nvPr/>
          </p:nvSpPr>
          <p:spPr bwMode="auto">
            <a:xfrm>
              <a:off x="6732588" y="1844675"/>
              <a:ext cx="1386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Un-published</a:t>
              </a:r>
            </a:p>
            <a:p>
              <a:pPr eaLnBrk="1" hangingPunct="1">
                <a:spcBef>
                  <a:spcPct val="0"/>
                </a:spcBef>
                <a:buClrTx/>
                <a:buSzTx/>
                <a:buFontTx/>
                <a:buChar char="-"/>
              </a:pPr>
              <a:r>
                <a:rPr lang="da-DK" altLang="zh-CN" sz="2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da-DK" altLang="zh-CN" sz="2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public</a:t>
              </a:r>
            </a:p>
            <a:p>
              <a:pPr eaLnBrk="1" hangingPunct="1">
                <a:spcBef>
                  <a:spcPct val="0"/>
                </a:spcBef>
                <a:buClrTx/>
                <a:buSzTx/>
                <a:buFontTx/>
                <a:buChar char="-"/>
              </a:pPr>
              <a:r>
                <a:rPr lang="da-DK" altLang="zh-CN"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Non Peer review</a:t>
              </a:r>
            </a:p>
          </p:txBody>
        </p:sp>
        <p:sp>
          <p:nvSpPr>
            <p:cNvPr id="26" name="Line 23"/>
            <p:cNvSpPr>
              <a:spLocks noChangeShapeType="1"/>
            </p:cNvSpPr>
            <p:nvPr/>
          </p:nvSpPr>
          <p:spPr bwMode="auto">
            <a:xfrm>
              <a:off x="468313" y="4076700"/>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7" name="Line 24"/>
            <p:cNvSpPr>
              <a:spLocks noChangeShapeType="1"/>
            </p:cNvSpPr>
            <p:nvPr/>
          </p:nvSpPr>
          <p:spPr bwMode="auto">
            <a:xfrm>
              <a:off x="179388" y="486886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8" name="Line 25"/>
            <p:cNvSpPr>
              <a:spLocks noChangeShapeType="1"/>
            </p:cNvSpPr>
            <p:nvPr/>
          </p:nvSpPr>
          <p:spPr bwMode="auto">
            <a:xfrm flipV="1">
              <a:off x="468313" y="5445125"/>
              <a:ext cx="287338"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9" name="Line 26"/>
            <p:cNvSpPr>
              <a:spLocks noChangeShapeType="1"/>
            </p:cNvSpPr>
            <p:nvPr/>
          </p:nvSpPr>
          <p:spPr bwMode="auto">
            <a:xfrm>
              <a:off x="179388" y="4365625"/>
              <a:ext cx="2889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0" name="Line 27"/>
            <p:cNvSpPr>
              <a:spLocks noChangeShapeType="1"/>
            </p:cNvSpPr>
            <p:nvPr/>
          </p:nvSpPr>
          <p:spPr bwMode="auto">
            <a:xfrm flipV="1">
              <a:off x="250826" y="5229225"/>
              <a:ext cx="2889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1" name="filecab2"/>
            <p:cNvSpPr>
              <a:spLocks noEditPoints="1" noChangeArrowheads="1"/>
            </p:cNvSpPr>
            <p:nvPr/>
          </p:nvSpPr>
          <p:spPr bwMode="auto">
            <a:xfrm>
              <a:off x="7885114" y="3860800"/>
              <a:ext cx="1008062" cy="792163"/>
            </a:xfrm>
            <a:custGeom>
              <a:avLst/>
              <a:gdLst>
                <a:gd name="T0" fmla="*/ 504031 w 21600"/>
                <a:gd name="T1" fmla="*/ 0 h 21600"/>
                <a:gd name="T2" fmla="*/ 0 w 21600"/>
                <a:gd name="T3" fmla="*/ 0 h 21600"/>
                <a:gd name="T4" fmla="*/ 0 w 21600"/>
                <a:gd name="T5" fmla="*/ 396082 h 21600"/>
                <a:gd name="T6" fmla="*/ 0 w 21600"/>
                <a:gd name="T7" fmla="*/ 746944 h 21600"/>
                <a:gd name="T8" fmla="*/ 504031 w 21600"/>
                <a:gd name="T9" fmla="*/ 792163 h 21600"/>
                <a:gd name="T10" fmla="*/ 1008062 w 21600"/>
                <a:gd name="T11" fmla="*/ 746944 h 21600"/>
                <a:gd name="T12" fmla="*/ 1008062 w 21600"/>
                <a:gd name="T13" fmla="*/ 396082 h 21600"/>
                <a:gd name="T14" fmla="*/ 100806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9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400" b="1">
                  <a:solidFill>
                    <a:srgbClr val="FF0000"/>
                  </a:solidFill>
                  <a:latin typeface="Times New Roman" panose="02020603050405020304" pitchFamily="18" charset="0"/>
                  <a:cs typeface="Times New Roman" panose="02020603050405020304" pitchFamily="18" charset="0"/>
                </a:rPr>
                <a:t>Full text</a:t>
              </a:r>
            </a:p>
            <a:p>
              <a:pPr eaLnBrk="1" hangingPunct="1"/>
              <a:r>
                <a:rPr lang="da-DK" altLang="en-US" sz="1400" b="1">
                  <a:solidFill>
                    <a:srgbClr val="FF0000"/>
                  </a:solidFill>
                  <a:latin typeface="Times New Roman" panose="02020603050405020304" pitchFamily="18" charset="0"/>
                  <a:cs typeface="Times New Roman" panose="02020603050405020304" pitchFamily="18" charset="0"/>
                </a:rPr>
                <a:t>Domain database</a:t>
              </a:r>
            </a:p>
          </p:txBody>
        </p:sp>
        <p:sp>
          <p:nvSpPr>
            <p:cNvPr id="32" name="filecab3"/>
            <p:cNvSpPr>
              <a:spLocks noEditPoints="1" noChangeArrowheads="1"/>
            </p:cNvSpPr>
            <p:nvPr/>
          </p:nvSpPr>
          <p:spPr bwMode="auto">
            <a:xfrm>
              <a:off x="7885114" y="4797425"/>
              <a:ext cx="1008062" cy="720725"/>
            </a:xfrm>
            <a:custGeom>
              <a:avLst/>
              <a:gdLst>
                <a:gd name="T0" fmla="*/ 504031 w 21600"/>
                <a:gd name="T1" fmla="*/ 0 h 21600"/>
                <a:gd name="T2" fmla="*/ 0 w 21600"/>
                <a:gd name="T3" fmla="*/ 0 h 21600"/>
                <a:gd name="T4" fmla="*/ 0 w 21600"/>
                <a:gd name="T5" fmla="*/ 360362 h 21600"/>
                <a:gd name="T6" fmla="*/ 0 w 21600"/>
                <a:gd name="T7" fmla="*/ 679584 h 21600"/>
                <a:gd name="T8" fmla="*/ 504031 w 21600"/>
                <a:gd name="T9" fmla="*/ 720725 h 21600"/>
                <a:gd name="T10" fmla="*/ 1008062 w 21600"/>
                <a:gd name="T11" fmla="*/ 679584 h 21600"/>
                <a:gd name="T12" fmla="*/ 1008062 w 21600"/>
                <a:gd name="T13" fmla="*/ 360362 h 21600"/>
                <a:gd name="T14" fmla="*/ 100806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8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200" b="1">
                  <a:solidFill>
                    <a:srgbClr val="FF0000"/>
                  </a:solidFill>
                  <a:latin typeface="Times New Roman" panose="02020603050405020304" pitchFamily="18" charset="0"/>
                  <a:cs typeface="Times New Roman" panose="02020603050405020304" pitchFamily="18" charset="0"/>
                </a:rPr>
                <a:t>- Web of</a:t>
              </a:r>
            </a:p>
            <a:p>
              <a:pPr eaLnBrk="1" hangingPunct="1"/>
              <a:r>
                <a:rPr lang="da-DK" altLang="en-US" sz="1200" b="1">
                  <a:solidFill>
                    <a:srgbClr val="FF0000"/>
                  </a:solidFill>
                  <a:latin typeface="Times New Roman" panose="02020603050405020304" pitchFamily="18" charset="0"/>
                  <a:cs typeface="Times New Roman" panose="02020603050405020304" pitchFamily="18" charset="0"/>
                </a:rPr>
                <a:t>     Science</a:t>
              </a:r>
            </a:p>
            <a:p>
              <a:pPr eaLnBrk="1" hangingPunct="1"/>
              <a:r>
                <a:rPr lang="da-DK" altLang="en-US" sz="1200" b="1">
                  <a:solidFill>
                    <a:srgbClr val="FF0000"/>
                  </a:solidFill>
                  <a:latin typeface="Times New Roman" panose="02020603050405020304" pitchFamily="18" charset="0"/>
                  <a:cs typeface="Times New Roman" panose="02020603050405020304" pitchFamily="18" charset="0"/>
                </a:rPr>
                <a:t>- Scopus</a:t>
              </a:r>
            </a:p>
          </p:txBody>
        </p:sp>
        <p:sp>
          <p:nvSpPr>
            <p:cNvPr id="33" name="filecab3"/>
            <p:cNvSpPr>
              <a:spLocks noEditPoints="1" noChangeArrowheads="1"/>
            </p:cNvSpPr>
            <p:nvPr/>
          </p:nvSpPr>
          <p:spPr bwMode="auto">
            <a:xfrm>
              <a:off x="7308851" y="5661025"/>
              <a:ext cx="1690688" cy="863600"/>
            </a:xfrm>
            <a:custGeom>
              <a:avLst/>
              <a:gdLst>
                <a:gd name="T0" fmla="*/ 845344 w 21600"/>
                <a:gd name="T1" fmla="*/ 0 h 21600"/>
                <a:gd name="T2" fmla="*/ 0 w 21600"/>
                <a:gd name="T3" fmla="*/ 0 h 21600"/>
                <a:gd name="T4" fmla="*/ 0 w 21600"/>
                <a:gd name="T5" fmla="*/ 431800 h 21600"/>
                <a:gd name="T6" fmla="*/ 0 w 21600"/>
                <a:gd name="T7" fmla="*/ 814303 h 21600"/>
                <a:gd name="T8" fmla="*/ 845344 w 21600"/>
                <a:gd name="T9" fmla="*/ 863600 h 21600"/>
                <a:gd name="T10" fmla="*/ 1690688 w 21600"/>
                <a:gd name="T11" fmla="*/ 814303 h 21600"/>
                <a:gd name="T12" fmla="*/ 1690688 w 21600"/>
                <a:gd name="T13" fmla="*/ 431800 h 21600"/>
                <a:gd name="T14" fmla="*/ 1690688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8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400" b="1">
                  <a:solidFill>
                    <a:srgbClr val="FF0000"/>
                  </a:solidFill>
                  <a:latin typeface="Times New Roman" panose="02020603050405020304" pitchFamily="18" charset="0"/>
                  <a:cs typeface="Times New Roman" panose="02020603050405020304" pitchFamily="18" charset="0"/>
                </a:rPr>
                <a:t>Google (Scholar)</a:t>
              </a:r>
            </a:p>
            <a:p>
              <a:pPr eaLnBrk="1" hangingPunct="1"/>
              <a:r>
                <a:rPr lang="da-DK" altLang="en-US" sz="1400" b="1">
                  <a:solidFill>
                    <a:srgbClr val="FF0000"/>
                  </a:solidFill>
                  <a:latin typeface="Times New Roman" panose="02020603050405020304" pitchFamily="18" charset="0"/>
                  <a:cs typeface="Times New Roman" panose="02020603050405020304" pitchFamily="18" charset="0"/>
                </a:rPr>
                <a:t>Academic Web Search Engines</a:t>
              </a:r>
            </a:p>
          </p:txBody>
        </p:sp>
        <p:sp>
          <p:nvSpPr>
            <p:cNvPr id="34" name="Line 31"/>
            <p:cNvSpPr>
              <a:spLocks noChangeShapeType="1"/>
            </p:cNvSpPr>
            <p:nvPr/>
          </p:nvSpPr>
          <p:spPr bwMode="auto">
            <a:xfrm>
              <a:off x="7380288" y="5373688"/>
              <a:ext cx="215900"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5" name="Line 32"/>
            <p:cNvSpPr>
              <a:spLocks noChangeShapeType="1"/>
            </p:cNvSpPr>
            <p:nvPr/>
          </p:nvSpPr>
          <p:spPr bwMode="auto">
            <a:xfrm>
              <a:off x="5292726" y="5589588"/>
              <a:ext cx="1943100" cy="3603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grpSp>
      <p:sp>
        <p:nvSpPr>
          <p:cNvPr id="36" name="Line 7"/>
          <p:cNvSpPr>
            <a:spLocks noChangeShapeType="1"/>
          </p:cNvSpPr>
          <p:nvPr/>
        </p:nvSpPr>
        <p:spPr bwMode="auto">
          <a:xfrm>
            <a:off x="3886200" y="2514600"/>
            <a:ext cx="2743200" cy="1295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7" name="Frihandsfigur 41"/>
          <p:cNvSpPr/>
          <p:nvPr/>
        </p:nvSpPr>
        <p:spPr>
          <a:xfrm>
            <a:off x="2305050" y="3997325"/>
            <a:ext cx="3648075" cy="457200"/>
          </a:xfrm>
          <a:custGeom>
            <a:avLst/>
            <a:gdLst>
              <a:gd name="connsiteX0" fmla="*/ 0 w 3647873"/>
              <a:gd name="connsiteY0" fmla="*/ 457200 h 457200"/>
              <a:gd name="connsiteX1" fmla="*/ 19456 w 3647873"/>
              <a:gd name="connsiteY1" fmla="*/ 418289 h 457200"/>
              <a:gd name="connsiteX2" fmla="*/ 58366 w 3647873"/>
              <a:gd name="connsiteY2" fmla="*/ 408562 h 457200"/>
              <a:gd name="connsiteX3" fmla="*/ 77822 w 3647873"/>
              <a:gd name="connsiteY3" fmla="*/ 389106 h 457200"/>
              <a:gd name="connsiteX4" fmla="*/ 107005 w 3647873"/>
              <a:gd name="connsiteY4" fmla="*/ 379379 h 457200"/>
              <a:gd name="connsiteX5" fmla="*/ 223736 w 3647873"/>
              <a:gd name="connsiteY5" fmla="*/ 311285 h 457200"/>
              <a:gd name="connsiteX6" fmla="*/ 321013 w 3647873"/>
              <a:gd name="connsiteY6" fmla="*/ 282102 h 457200"/>
              <a:gd name="connsiteX7" fmla="*/ 350196 w 3647873"/>
              <a:gd name="connsiteY7" fmla="*/ 272375 h 457200"/>
              <a:gd name="connsiteX8" fmla="*/ 379379 w 3647873"/>
              <a:gd name="connsiteY8" fmla="*/ 262647 h 457200"/>
              <a:gd name="connsiteX9" fmla="*/ 457200 w 3647873"/>
              <a:gd name="connsiteY9" fmla="*/ 243192 h 457200"/>
              <a:gd name="connsiteX10" fmla="*/ 505839 w 3647873"/>
              <a:gd name="connsiteY10" fmla="*/ 233464 h 457200"/>
              <a:gd name="connsiteX11" fmla="*/ 573932 w 3647873"/>
              <a:gd name="connsiteY11" fmla="*/ 214009 h 457200"/>
              <a:gd name="connsiteX12" fmla="*/ 642026 w 3647873"/>
              <a:gd name="connsiteY12" fmla="*/ 204281 h 457200"/>
              <a:gd name="connsiteX13" fmla="*/ 710119 w 3647873"/>
              <a:gd name="connsiteY13" fmla="*/ 184826 h 457200"/>
              <a:gd name="connsiteX14" fmla="*/ 953311 w 3647873"/>
              <a:gd name="connsiteY14" fmla="*/ 155643 h 457200"/>
              <a:gd name="connsiteX15" fmla="*/ 1031132 w 3647873"/>
              <a:gd name="connsiteY15" fmla="*/ 145915 h 457200"/>
              <a:gd name="connsiteX16" fmla="*/ 1070043 w 3647873"/>
              <a:gd name="connsiteY16" fmla="*/ 136187 h 457200"/>
              <a:gd name="connsiteX17" fmla="*/ 1128409 w 3647873"/>
              <a:gd name="connsiteY17" fmla="*/ 116732 h 457200"/>
              <a:gd name="connsiteX18" fmla="*/ 1215958 w 3647873"/>
              <a:gd name="connsiteY18" fmla="*/ 97277 h 457200"/>
              <a:gd name="connsiteX19" fmla="*/ 1352145 w 3647873"/>
              <a:gd name="connsiteY19" fmla="*/ 68094 h 457200"/>
              <a:gd name="connsiteX20" fmla="*/ 1429966 w 3647873"/>
              <a:gd name="connsiteY20" fmla="*/ 48638 h 457200"/>
              <a:gd name="connsiteX21" fmla="*/ 1575881 w 3647873"/>
              <a:gd name="connsiteY21" fmla="*/ 29183 h 457200"/>
              <a:gd name="connsiteX22" fmla="*/ 1643975 w 3647873"/>
              <a:gd name="connsiteY22" fmla="*/ 9728 h 457200"/>
              <a:gd name="connsiteX23" fmla="*/ 1887166 w 3647873"/>
              <a:gd name="connsiteY23" fmla="*/ 0 h 457200"/>
              <a:gd name="connsiteX24" fmla="*/ 3200400 w 3647873"/>
              <a:gd name="connsiteY24" fmla="*/ 9728 h 457200"/>
              <a:gd name="connsiteX25" fmla="*/ 3229583 w 3647873"/>
              <a:gd name="connsiteY25" fmla="*/ 19455 h 457200"/>
              <a:gd name="connsiteX26" fmla="*/ 3414409 w 3647873"/>
              <a:gd name="connsiteY26" fmla="*/ 38911 h 457200"/>
              <a:gd name="connsiteX27" fmla="*/ 3560324 w 3647873"/>
              <a:gd name="connsiteY27" fmla="*/ 68094 h 457200"/>
              <a:gd name="connsiteX28" fmla="*/ 3628417 w 3647873"/>
              <a:gd name="connsiteY28" fmla="*/ 87549 h 457200"/>
              <a:gd name="connsiteX29" fmla="*/ 3647873 w 3647873"/>
              <a:gd name="connsiteY29" fmla="*/ 9727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47873" h="457200">
                <a:moveTo>
                  <a:pt x="0" y="457200"/>
                </a:moveTo>
                <a:cubicBezTo>
                  <a:pt x="6485" y="444230"/>
                  <a:pt x="8316" y="427572"/>
                  <a:pt x="19456" y="418289"/>
                </a:cubicBezTo>
                <a:cubicBezTo>
                  <a:pt x="29726" y="409730"/>
                  <a:pt x="46408" y="414541"/>
                  <a:pt x="58366" y="408562"/>
                </a:cubicBezTo>
                <a:cubicBezTo>
                  <a:pt x="66569" y="404460"/>
                  <a:pt x="69957" y="393825"/>
                  <a:pt x="77822" y="389106"/>
                </a:cubicBezTo>
                <a:cubicBezTo>
                  <a:pt x="86615" y="383831"/>
                  <a:pt x="97958" y="384204"/>
                  <a:pt x="107005" y="379379"/>
                </a:cubicBezTo>
                <a:cubicBezTo>
                  <a:pt x="146752" y="358180"/>
                  <a:pt x="180034" y="322210"/>
                  <a:pt x="223736" y="311285"/>
                </a:cubicBezTo>
                <a:cubicBezTo>
                  <a:pt x="282549" y="296583"/>
                  <a:pt x="249954" y="305788"/>
                  <a:pt x="321013" y="282102"/>
                </a:cubicBezTo>
                <a:lnTo>
                  <a:pt x="350196" y="272375"/>
                </a:lnTo>
                <a:cubicBezTo>
                  <a:pt x="359924" y="269132"/>
                  <a:pt x="369431" y="265134"/>
                  <a:pt x="379379" y="262647"/>
                </a:cubicBezTo>
                <a:cubicBezTo>
                  <a:pt x="405319" y="256162"/>
                  <a:pt x="430981" y="248436"/>
                  <a:pt x="457200" y="243192"/>
                </a:cubicBezTo>
                <a:cubicBezTo>
                  <a:pt x="473413" y="239949"/>
                  <a:pt x="489799" y="237474"/>
                  <a:pt x="505839" y="233464"/>
                </a:cubicBezTo>
                <a:cubicBezTo>
                  <a:pt x="561408" y="219571"/>
                  <a:pt x="507208" y="226141"/>
                  <a:pt x="573932" y="214009"/>
                </a:cubicBezTo>
                <a:cubicBezTo>
                  <a:pt x="596491" y="209907"/>
                  <a:pt x="619607" y="209085"/>
                  <a:pt x="642026" y="204281"/>
                </a:cubicBezTo>
                <a:cubicBezTo>
                  <a:pt x="665108" y="199335"/>
                  <a:pt x="686796" y="188470"/>
                  <a:pt x="710119" y="184826"/>
                </a:cubicBezTo>
                <a:cubicBezTo>
                  <a:pt x="790786" y="172222"/>
                  <a:pt x="872259" y="165468"/>
                  <a:pt x="953311" y="155643"/>
                </a:cubicBezTo>
                <a:cubicBezTo>
                  <a:pt x="979263" y="152497"/>
                  <a:pt x="1005770" y="152256"/>
                  <a:pt x="1031132" y="145915"/>
                </a:cubicBezTo>
                <a:cubicBezTo>
                  <a:pt x="1044102" y="142672"/>
                  <a:pt x="1057237" y="140029"/>
                  <a:pt x="1070043" y="136187"/>
                </a:cubicBezTo>
                <a:cubicBezTo>
                  <a:pt x="1089686" y="130294"/>
                  <a:pt x="1108514" y="121706"/>
                  <a:pt x="1128409" y="116732"/>
                </a:cubicBezTo>
                <a:cubicBezTo>
                  <a:pt x="1183359" y="102994"/>
                  <a:pt x="1154209" y="109626"/>
                  <a:pt x="1215958" y="97277"/>
                </a:cubicBezTo>
                <a:cubicBezTo>
                  <a:pt x="1310101" y="59618"/>
                  <a:pt x="1216566" y="92020"/>
                  <a:pt x="1352145" y="68094"/>
                </a:cubicBezTo>
                <a:cubicBezTo>
                  <a:pt x="1378477" y="63447"/>
                  <a:pt x="1403747" y="53882"/>
                  <a:pt x="1429966" y="48638"/>
                </a:cubicBezTo>
                <a:cubicBezTo>
                  <a:pt x="1452323" y="44167"/>
                  <a:pt x="1556964" y="31548"/>
                  <a:pt x="1575881" y="29183"/>
                </a:cubicBezTo>
                <a:cubicBezTo>
                  <a:pt x="1592090" y="23780"/>
                  <a:pt x="1628569" y="10790"/>
                  <a:pt x="1643975" y="9728"/>
                </a:cubicBezTo>
                <a:cubicBezTo>
                  <a:pt x="1724911" y="4146"/>
                  <a:pt x="1806102" y="3243"/>
                  <a:pt x="1887166" y="0"/>
                </a:cubicBezTo>
                <a:lnTo>
                  <a:pt x="3200400" y="9728"/>
                </a:lnTo>
                <a:cubicBezTo>
                  <a:pt x="3210653" y="9877"/>
                  <a:pt x="3219495" y="17621"/>
                  <a:pt x="3229583" y="19455"/>
                </a:cubicBezTo>
                <a:cubicBezTo>
                  <a:pt x="3279599" y="28549"/>
                  <a:pt x="3368152" y="33771"/>
                  <a:pt x="3414409" y="38911"/>
                </a:cubicBezTo>
                <a:cubicBezTo>
                  <a:pt x="3487367" y="47017"/>
                  <a:pt x="3485455" y="49377"/>
                  <a:pt x="3560324" y="68094"/>
                </a:cubicBezTo>
                <a:cubicBezTo>
                  <a:pt x="3584928" y="74245"/>
                  <a:pt x="3605153" y="78243"/>
                  <a:pt x="3628417" y="87549"/>
                </a:cubicBezTo>
                <a:cubicBezTo>
                  <a:pt x="3635149" y="90242"/>
                  <a:pt x="3641388" y="94034"/>
                  <a:pt x="3647873" y="97277"/>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a-DK">
              <a:solidFill>
                <a:srgbClr val="FF0000"/>
              </a:solidFill>
              <a:latin typeface="Times New Roman" panose="02020603050405020304" pitchFamily="18" charset="0"/>
              <a:cs typeface="Times New Roman" panose="02020603050405020304" pitchFamily="18" charset="0"/>
            </a:endParaRPr>
          </a:p>
        </p:txBody>
      </p:sp>
      <p:sp>
        <p:nvSpPr>
          <p:cNvPr id="38" name="Frihandsfigur 42"/>
          <p:cNvSpPr/>
          <p:nvPr/>
        </p:nvSpPr>
        <p:spPr>
          <a:xfrm>
            <a:off x="2209800" y="3048000"/>
            <a:ext cx="4943475" cy="1371600"/>
          </a:xfrm>
          <a:custGeom>
            <a:avLst/>
            <a:gdLst>
              <a:gd name="connsiteX0" fmla="*/ 0 w 3647873"/>
              <a:gd name="connsiteY0" fmla="*/ 457200 h 457200"/>
              <a:gd name="connsiteX1" fmla="*/ 19456 w 3647873"/>
              <a:gd name="connsiteY1" fmla="*/ 418289 h 457200"/>
              <a:gd name="connsiteX2" fmla="*/ 58366 w 3647873"/>
              <a:gd name="connsiteY2" fmla="*/ 408562 h 457200"/>
              <a:gd name="connsiteX3" fmla="*/ 77822 w 3647873"/>
              <a:gd name="connsiteY3" fmla="*/ 389106 h 457200"/>
              <a:gd name="connsiteX4" fmla="*/ 107005 w 3647873"/>
              <a:gd name="connsiteY4" fmla="*/ 379379 h 457200"/>
              <a:gd name="connsiteX5" fmla="*/ 223736 w 3647873"/>
              <a:gd name="connsiteY5" fmla="*/ 311285 h 457200"/>
              <a:gd name="connsiteX6" fmla="*/ 321013 w 3647873"/>
              <a:gd name="connsiteY6" fmla="*/ 282102 h 457200"/>
              <a:gd name="connsiteX7" fmla="*/ 350196 w 3647873"/>
              <a:gd name="connsiteY7" fmla="*/ 272375 h 457200"/>
              <a:gd name="connsiteX8" fmla="*/ 379379 w 3647873"/>
              <a:gd name="connsiteY8" fmla="*/ 262647 h 457200"/>
              <a:gd name="connsiteX9" fmla="*/ 457200 w 3647873"/>
              <a:gd name="connsiteY9" fmla="*/ 243192 h 457200"/>
              <a:gd name="connsiteX10" fmla="*/ 505839 w 3647873"/>
              <a:gd name="connsiteY10" fmla="*/ 233464 h 457200"/>
              <a:gd name="connsiteX11" fmla="*/ 573932 w 3647873"/>
              <a:gd name="connsiteY11" fmla="*/ 214009 h 457200"/>
              <a:gd name="connsiteX12" fmla="*/ 642026 w 3647873"/>
              <a:gd name="connsiteY12" fmla="*/ 204281 h 457200"/>
              <a:gd name="connsiteX13" fmla="*/ 710119 w 3647873"/>
              <a:gd name="connsiteY13" fmla="*/ 184826 h 457200"/>
              <a:gd name="connsiteX14" fmla="*/ 953311 w 3647873"/>
              <a:gd name="connsiteY14" fmla="*/ 155643 h 457200"/>
              <a:gd name="connsiteX15" fmla="*/ 1031132 w 3647873"/>
              <a:gd name="connsiteY15" fmla="*/ 145915 h 457200"/>
              <a:gd name="connsiteX16" fmla="*/ 1070043 w 3647873"/>
              <a:gd name="connsiteY16" fmla="*/ 136187 h 457200"/>
              <a:gd name="connsiteX17" fmla="*/ 1128409 w 3647873"/>
              <a:gd name="connsiteY17" fmla="*/ 116732 h 457200"/>
              <a:gd name="connsiteX18" fmla="*/ 1215958 w 3647873"/>
              <a:gd name="connsiteY18" fmla="*/ 97277 h 457200"/>
              <a:gd name="connsiteX19" fmla="*/ 1352145 w 3647873"/>
              <a:gd name="connsiteY19" fmla="*/ 68094 h 457200"/>
              <a:gd name="connsiteX20" fmla="*/ 1429966 w 3647873"/>
              <a:gd name="connsiteY20" fmla="*/ 48638 h 457200"/>
              <a:gd name="connsiteX21" fmla="*/ 1575881 w 3647873"/>
              <a:gd name="connsiteY21" fmla="*/ 29183 h 457200"/>
              <a:gd name="connsiteX22" fmla="*/ 1643975 w 3647873"/>
              <a:gd name="connsiteY22" fmla="*/ 9728 h 457200"/>
              <a:gd name="connsiteX23" fmla="*/ 1887166 w 3647873"/>
              <a:gd name="connsiteY23" fmla="*/ 0 h 457200"/>
              <a:gd name="connsiteX24" fmla="*/ 3200400 w 3647873"/>
              <a:gd name="connsiteY24" fmla="*/ 9728 h 457200"/>
              <a:gd name="connsiteX25" fmla="*/ 3229583 w 3647873"/>
              <a:gd name="connsiteY25" fmla="*/ 19455 h 457200"/>
              <a:gd name="connsiteX26" fmla="*/ 3414409 w 3647873"/>
              <a:gd name="connsiteY26" fmla="*/ 38911 h 457200"/>
              <a:gd name="connsiteX27" fmla="*/ 3560324 w 3647873"/>
              <a:gd name="connsiteY27" fmla="*/ 68094 h 457200"/>
              <a:gd name="connsiteX28" fmla="*/ 3628417 w 3647873"/>
              <a:gd name="connsiteY28" fmla="*/ 87549 h 457200"/>
              <a:gd name="connsiteX29" fmla="*/ 3647873 w 3647873"/>
              <a:gd name="connsiteY29" fmla="*/ 9727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47873" h="457200">
                <a:moveTo>
                  <a:pt x="0" y="457200"/>
                </a:moveTo>
                <a:cubicBezTo>
                  <a:pt x="6485" y="444230"/>
                  <a:pt x="8316" y="427572"/>
                  <a:pt x="19456" y="418289"/>
                </a:cubicBezTo>
                <a:cubicBezTo>
                  <a:pt x="29726" y="409730"/>
                  <a:pt x="46408" y="414541"/>
                  <a:pt x="58366" y="408562"/>
                </a:cubicBezTo>
                <a:cubicBezTo>
                  <a:pt x="66569" y="404460"/>
                  <a:pt x="69957" y="393825"/>
                  <a:pt x="77822" y="389106"/>
                </a:cubicBezTo>
                <a:cubicBezTo>
                  <a:pt x="86615" y="383831"/>
                  <a:pt x="97958" y="384204"/>
                  <a:pt x="107005" y="379379"/>
                </a:cubicBezTo>
                <a:cubicBezTo>
                  <a:pt x="146752" y="358180"/>
                  <a:pt x="180034" y="322210"/>
                  <a:pt x="223736" y="311285"/>
                </a:cubicBezTo>
                <a:cubicBezTo>
                  <a:pt x="282549" y="296583"/>
                  <a:pt x="249954" y="305788"/>
                  <a:pt x="321013" y="282102"/>
                </a:cubicBezTo>
                <a:lnTo>
                  <a:pt x="350196" y="272375"/>
                </a:lnTo>
                <a:cubicBezTo>
                  <a:pt x="359924" y="269132"/>
                  <a:pt x="369431" y="265134"/>
                  <a:pt x="379379" y="262647"/>
                </a:cubicBezTo>
                <a:cubicBezTo>
                  <a:pt x="405319" y="256162"/>
                  <a:pt x="430981" y="248436"/>
                  <a:pt x="457200" y="243192"/>
                </a:cubicBezTo>
                <a:cubicBezTo>
                  <a:pt x="473413" y="239949"/>
                  <a:pt x="489799" y="237474"/>
                  <a:pt x="505839" y="233464"/>
                </a:cubicBezTo>
                <a:cubicBezTo>
                  <a:pt x="561408" y="219571"/>
                  <a:pt x="507208" y="226141"/>
                  <a:pt x="573932" y="214009"/>
                </a:cubicBezTo>
                <a:cubicBezTo>
                  <a:pt x="596491" y="209907"/>
                  <a:pt x="619607" y="209085"/>
                  <a:pt x="642026" y="204281"/>
                </a:cubicBezTo>
                <a:cubicBezTo>
                  <a:pt x="665108" y="199335"/>
                  <a:pt x="686796" y="188470"/>
                  <a:pt x="710119" y="184826"/>
                </a:cubicBezTo>
                <a:cubicBezTo>
                  <a:pt x="790786" y="172222"/>
                  <a:pt x="872259" y="165468"/>
                  <a:pt x="953311" y="155643"/>
                </a:cubicBezTo>
                <a:cubicBezTo>
                  <a:pt x="979263" y="152497"/>
                  <a:pt x="1005770" y="152256"/>
                  <a:pt x="1031132" y="145915"/>
                </a:cubicBezTo>
                <a:cubicBezTo>
                  <a:pt x="1044102" y="142672"/>
                  <a:pt x="1057237" y="140029"/>
                  <a:pt x="1070043" y="136187"/>
                </a:cubicBezTo>
                <a:cubicBezTo>
                  <a:pt x="1089686" y="130294"/>
                  <a:pt x="1108514" y="121706"/>
                  <a:pt x="1128409" y="116732"/>
                </a:cubicBezTo>
                <a:cubicBezTo>
                  <a:pt x="1183359" y="102994"/>
                  <a:pt x="1154209" y="109626"/>
                  <a:pt x="1215958" y="97277"/>
                </a:cubicBezTo>
                <a:cubicBezTo>
                  <a:pt x="1310101" y="59618"/>
                  <a:pt x="1216566" y="92020"/>
                  <a:pt x="1352145" y="68094"/>
                </a:cubicBezTo>
                <a:cubicBezTo>
                  <a:pt x="1378477" y="63447"/>
                  <a:pt x="1403747" y="53882"/>
                  <a:pt x="1429966" y="48638"/>
                </a:cubicBezTo>
                <a:cubicBezTo>
                  <a:pt x="1452323" y="44167"/>
                  <a:pt x="1556964" y="31548"/>
                  <a:pt x="1575881" y="29183"/>
                </a:cubicBezTo>
                <a:cubicBezTo>
                  <a:pt x="1592090" y="23780"/>
                  <a:pt x="1628569" y="10790"/>
                  <a:pt x="1643975" y="9728"/>
                </a:cubicBezTo>
                <a:cubicBezTo>
                  <a:pt x="1724911" y="4146"/>
                  <a:pt x="1806102" y="3243"/>
                  <a:pt x="1887166" y="0"/>
                </a:cubicBezTo>
                <a:lnTo>
                  <a:pt x="3200400" y="9728"/>
                </a:lnTo>
                <a:cubicBezTo>
                  <a:pt x="3210653" y="9877"/>
                  <a:pt x="3219495" y="17621"/>
                  <a:pt x="3229583" y="19455"/>
                </a:cubicBezTo>
                <a:cubicBezTo>
                  <a:pt x="3279599" y="28549"/>
                  <a:pt x="3368152" y="33771"/>
                  <a:pt x="3414409" y="38911"/>
                </a:cubicBezTo>
                <a:cubicBezTo>
                  <a:pt x="3487367" y="47017"/>
                  <a:pt x="3485455" y="49377"/>
                  <a:pt x="3560324" y="68094"/>
                </a:cubicBezTo>
                <a:cubicBezTo>
                  <a:pt x="3584928" y="74245"/>
                  <a:pt x="3605153" y="78243"/>
                  <a:pt x="3628417" y="87549"/>
                </a:cubicBezTo>
                <a:cubicBezTo>
                  <a:pt x="3635149" y="90242"/>
                  <a:pt x="3641388" y="94034"/>
                  <a:pt x="3647873" y="97277"/>
                </a:cubicBezTo>
              </a:path>
            </a:pathLst>
          </a:cu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a-DK">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818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98029"/>
            <a:ext cx="12191999" cy="1139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da-DK" sz="3800" b="1" dirty="0" smtClean="0">
                <a:solidFill>
                  <a:srgbClr val="FF0000"/>
                </a:solidFill>
                <a:latin typeface="Times New Roman" panose="02020603050405020304" pitchFamily="18" charset="0"/>
                <a:cs typeface="Times New Roman" panose="02020603050405020304" pitchFamily="18" charset="0"/>
              </a:rPr>
              <a:t>Scientific communication: </a:t>
            </a:r>
          </a:p>
          <a:p>
            <a:pPr algn="ctr">
              <a:defRPr/>
            </a:pPr>
            <a:r>
              <a:rPr lang="da-DK" sz="3800" b="1" dirty="0" smtClean="0">
                <a:solidFill>
                  <a:srgbClr val="FF0000"/>
                </a:solidFill>
                <a:latin typeface="Times New Roman" panose="02020603050405020304" pitchFamily="18" charset="0"/>
                <a:cs typeface="Times New Roman" panose="02020603050405020304" pitchFamily="18" charset="0"/>
              </a:rPr>
              <a:t>What </a:t>
            </a:r>
            <a:r>
              <a:rPr lang="da-DK" sz="3800" b="1" i="1" dirty="0" smtClean="0">
                <a:solidFill>
                  <a:srgbClr val="FF0000"/>
                </a:solidFill>
                <a:latin typeface="Times New Roman" panose="02020603050405020304" pitchFamily="18" charset="0"/>
                <a:cs typeface="Times New Roman" panose="02020603050405020304" pitchFamily="18" charset="0"/>
              </a:rPr>
              <a:t>’is’</a:t>
            </a:r>
            <a:r>
              <a:rPr lang="da-DK" sz="3800" b="1" dirty="0" smtClean="0">
                <a:solidFill>
                  <a:srgbClr val="FF0000"/>
                </a:solidFill>
                <a:latin typeface="Times New Roman" panose="02020603050405020304" pitchFamily="18" charset="0"/>
                <a:cs typeface="Times New Roman" panose="02020603050405020304" pitchFamily="18" charset="0"/>
              </a:rPr>
              <a:t> scientific information?</a:t>
            </a:r>
            <a:endParaRPr lang="da-DK" sz="3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3"/>
          <p:cNvGrpSpPr>
            <a:grpSpLocks/>
          </p:cNvGrpSpPr>
          <p:nvPr/>
        </p:nvGrpSpPr>
        <p:grpSpPr bwMode="auto">
          <a:xfrm>
            <a:off x="323850" y="1844675"/>
            <a:ext cx="11717896" cy="4772026"/>
            <a:chOff x="204" y="1162"/>
            <a:chExt cx="5556" cy="3006"/>
          </a:xfrm>
        </p:grpSpPr>
        <p:sp>
          <p:nvSpPr>
            <p:cNvPr id="7" name="Text Box 4"/>
            <p:cNvSpPr txBox="1">
              <a:spLocks noChangeArrowheads="1"/>
            </p:cNvSpPr>
            <p:nvPr/>
          </p:nvSpPr>
          <p:spPr bwMode="auto">
            <a:xfrm>
              <a:off x="385" y="2387"/>
              <a:ext cx="681"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Blogs …</a:t>
              </a:r>
            </a:p>
          </p:txBody>
        </p:sp>
        <p:sp>
          <p:nvSpPr>
            <p:cNvPr id="8" name="Text Box 5"/>
            <p:cNvSpPr txBox="1">
              <a:spLocks noChangeArrowheads="1"/>
            </p:cNvSpPr>
            <p:nvPr/>
          </p:nvSpPr>
          <p:spPr bwMode="auto">
            <a:xfrm>
              <a:off x="930" y="2840"/>
              <a:ext cx="1270"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Teaching material</a:t>
              </a:r>
            </a:p>
          </p:txBody>
        </p:sp>
        <p:sp>
          <p:nvSpPr>
            <p:cNvPr id="9" name="Text Box 6"/>
            <p:cNvSpPr txBox="1">
              <a:spLocks noChangeArrowheads="1"/>
            </p:cNvSpPr>
            <p:nvPr/>
          </p:nvSpPr>
          <p:spPr bwMode="auto">
            <a:xfrm>
              <a:off x="1429" y="2251"/>
              <a:ext cx="1179" cy="4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Working papers</a:t>
              </a:r>
            </a:p>
            <a:p>
              <a:pPr eaLnBrk="1" hangingPunct="1">
                <a:spcBef>
                  <a:spcPct val="5000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Research reports</a:t>
              </a:r>
            </a:p>
          </p:txBody>
        </p:sp>
        <p:sp>
          <p:nvSpPr>
            <p:cNvPr id="10" name="Text Box 7"/>
            <p:cNvSpPr txBox="1">
              <a:spLocks noChangeArrowheads="1"/>
            </p:cNvSpPr>
            <p:nvPr/>
          </p:nvSpPr>
          <p:spPr bwMode="auto">
            <a:xfrm>
              <a:off x="657" y="1797"/>
              <a:ext cx="1089"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50000"/>
                </a:spcBef>
                <a:buClrTx/>
                <a:buSzTx/>
                <a:buFontTx/>
                <a:buNone/>
              </a:pPr>
              <a:r>
                <a:rPr lang="da-DK" altLang="zh-CN" sz="1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Research </a:t>
              </a:r>
              <a:r>
                <a:rPr lang="da-DK"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output</a:t>
              </a:r>
            </a:p>
          </p:txBody>
        </p:sp>
        <p:sp>
          <p:nvSpPr>
            <p:cNvPr id="11" name="AutoShape 8"/>
            <p:cNvSpPr>
              <a:spLocks/>
            </p:cNvSpPr>
            <p:nvPr/>
          </p:nvSpPr>
          <p:spPr bwMode="auto">
            <a:xfrm rot="5400000">
              <a:off x="4332" y="2386"/>
              <a:ext cx="46" cy="2405"/>
            </a:xfrm>
            <a:prstGeom prst="rightBrace">
              <a:avLst>
                <a:gd name="adj1" fmla="val 513870"/>
                <a:gd name="adj2" fmla="val 52204"/>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endParaRPr lang="zh-CN" altLang="zh-CN"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 Box 9"/>
            <p:cNvSpPr txBox="1">
              <a:spLocks noChangeArrowheads="1"/>
            </p:cNvSpPr>
            <p:nvPr/>
          </p:nvSpPr>
          <p:spPr bwMode="auto">
            <a:xfrm>
              <a:off x="431" y="3339"/>
              <a:ext cx="1660" cy="231"/>
            </a:xfrm>
            <a:prstGeom prst="rect">
              <a:avLst/>
            </a:prstGeom>
            <a:noFill/>
            <a:ln w="9525">
              <a:noFill/>
              <a:miter lim="800000"/>
              <a:headEnd/>
              <a:tailEnd/>
            </a:ln>
            <a:effectLst/>
          </p:spPr>
          <p:txBody>
            <a:bodyPr>
              <a:spAutoFit/>
            </a:bodyPr>
            <a:lstStyle/>
            <a:p>
              <a:pPr eaLnBrk="1" hangingPunct="1">
                <a:defRPr/>
              </a:pPr>
              <a:r>
                <a:rPr lang="da-DK"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Searchable on Open Web</a:t>
              </a:r>
            </a:p>
          </p:txBody>
        </p:sp>
        <p:sp>
          <p:nvSpPr>
            <p:cNvPr id="13" name="Text Box 10"/>
            <p:cNvSpPr txBox="1">
              <a:spLocks noChangeArrowheads="1"/>
            </p:cNvSpPr>
            <p:nvPr/>
          </p:nvSpPr>
          <p:spPr bwMode="auto">
            <a:xfrm>
              <a:off x="2880" y="2750"/>
              <a:ext cx="1406" cy="582"/>
            </a:xfrm>
            <a:prstGeom prst="rect">
              <a:avLst/>
            </a:prstGeom>
            <a:solidFill>
              <a:schemeClr val="hlink"/>
            </a:solidFill>
            <a:ln w="3810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Conference Papers</a:t>
              </a:r>
            </a:p>
            <a:p>
              <a:pPr eaLnBrk="1" hangingPunct="1">
                <a:spcBef>
                  <a:spcPct val="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Posters, Abstracts </a:t>
              </a:r>
              <a:r>
                <a:rPr lang="da-DK" altLang="zh-CN" sz="1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(peer reviewed)</a:t>
              </a:r>
              <a:endPar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eaLnBrk="1" hangingPunct="1">
                <a:spcBef>
                  <a:spcPct val="0"/>
                </a:spcBef>
                <a:buClrTx/>
                <a:buSzTx/>
                <a:buFontTx/>
                <a:buNone/>
              </a:pPr>
              <a:r>
                <a:rPr lang="da-DK" altLang="zh-CN" sz="1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Collaboratory round tables</a:t>
              </a: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4" name="Text Box 11"/>
            <p:cNvSpPr txBox="1">
              <a:spLocks noChangeArrowheads="1"/>
            </p:cNvSpPr>
            <p:nvPr/>
          </p:nvSpPr>
          <p:spPr bwMode="auto">
            <a:xfrm>
              <a:off x="2925" y="1842"/>
              <a:ext cx="1305" cy="699"/>
            </a:xfrm>
            <a:prstGeom prst="rect">
              <a:avLst/>
            </a:prstGeom>
            <a:solidFill>
              <a:srgbClr val="FFFF00"/>
            </a:solidFill>
            <a:ln w="9525">
              <a:solidFill>
                <a:srgbClr val="FFFF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Open Access</a:t>
              </a:r>
            </a:p>
            <a:p>
              <a:pPr eaLnBrk="1" hangingPunct="1">
                <a:spcBef>
                  <a:spcPct val="0"/>
                </a:spcBef>
                <a:buClrTx/>
                <a:buSzTx/>
                <a:buFontTx/>
                <a:buNone/>
              </a:pPr>
              <a:r>
                <a:rPr lang="da-DK" altLang="zh-CN" sz="1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Journals </a:t>
              </a:r>
              <a:r>
                <a:rPr lang="da-DK" altLang="zh-CN" sz="1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(peer reviewed)</a:t>
              </a:r>
              <a:endParaRPr lang="da-DK" altLang="zh-CN" sz="1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eaLnBrk="1" hangingPunct="1">
                <a:spcBef>
                  <a:spcPct val="0"/>
                </a:spcBef>
                <a:buClrTx/>
                <a:buSzTx/>
                <a:buFontTx/>
                <a:buNone/>
              </a:pPr>
              <a:r>
                <a:rPr lang="da-DK" altLang="zh-CN" sz="1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Inst. Repositories</a:t>
              </a:r>
            </a:p>
            <a:p>
              <a:pPr eaLnBrk="1" hangingPunct="1">
                <a:spcBef>
                  <a:spcPct val="0"/>
                </a:spcBef>
                <a:buClrTx/>
                <a:buSzTx/>
                <a:buFontTx/>
                <a:buNone/>
              </a:pPr>
              <a:r>
                <a:rPr lang="da-DK"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(Duplicates/versions)</a:t>
              </a:r>
            </a:p>
          </p:txBody>
        </p:sp>
        <p:sp>
          <p:nvSpPr>
            <p:cNvPr id="15" name="Rectangle 12"/>
            <p:cNvSpPr>
              <a:spLocks noChangeArrowheads="1"/>
            </p:cNvSpPr>
            <p:nvPr/>
          </p:nvSpPr>
          <p:spPr bwMode="auto">
            <a:xfrm>
              <a:off x="204" y="3385"/>
              <a:ext cx="181" cy="136"/>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Rectangle 13"/>
            <p:cNvSpPr>
              <a:spLocks noChangeArrowheads="1"/>
            </p:cNvSpPr>
            <p:nvPr/>
          </p:nvSpPr>
          <p:spPr bwMode="auto">
            <a:xfrm>
              <a:off x="204" y="3657"/>
              <a:ext cx="181" cy="136"/>
            </a:xfrm>
            <a:prstGeom prst="rect">
              <a:avLst/>
            </a:prstGeom>
            <a:solidFill>
              <a:schemeClr val="hlink"/>
            </a:solidFill>
            <a:ln w="38100">
              <a:solidFill>
                <a:srgbClr val="FF00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Text Box 14"/>
            <p:cNvSpPr txBox="1">
              <a:spLocks noChangeArrowheads="1"/>
            </p:cNvSpPr>
            <p:nvPr/>
          </p:nvSpPr>
          <p:spPr bwMode="auto">
            <a:xfrm>
              <a:off x="431" y="3612"/>
              <a:ext cx="140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Partly searchable on Open Web</a:t>
              </a:r>
            </a:p>
          </p:txBody>
        </p:sp>
        <p:sp>
          <p:nvSpPr>
            <p:cNvPr id="18" name="AutoShape 15"/>
            <p:cNvSpPr>
              <a:spLocks/>
            </p:cNvSpPr>
            <p:nvPr/>
          </p:nvSpPr>
          <p:spPr bwMode="auto">
            <a:xfrm rot="5400000">
              <a:off x="1452" y="323"/>
              <a:ext cx="90" cy="2404"/>
            </a:xfrm>
            <a:prstGeom prst="leftBrace">
              <a:avLst>
                <a:gd name="adj1" fmla="val 222593"/>
                <a:gd name="adj2" fmla="val 50000"/>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 Box 16"/>
            <p:cNvSpPr txBox="1">
              <a:spLocks noChangeArrowheads="1"/>
            </p:cNvSpPr>
            <p:nvPr/>
          </p:nvSpPr>
          <p:spPr bwMode="auto">
            <a:xfrm>
              <a:off x="431" y="1162"/>
              <a:ext cx="1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Confidence in information source?</a:t>
              </a:r>
            </a:p>
          </p:txBody>
        </p:sp>
        <p:sp>
          <p:nvSpPr>
            <p:cNvPr id="20" name="Text Box 17"/>
            <p:cNvSpPr txBox="1">
              <a:spLocks noChangeArrowheads="1"/>
            </p:cNvSpPr>
            <p:nvPr/>
          </p:nvSpPr>
          <p:spPr bwMode="auto">
            <a:xfrm>
              <a:off x="3475" y="3761"/>
              <a:ext cx="1381" cy="407"/>
            </a:xfrm>
            <a:prstGeom prst="rect">
              <a:avLst/>
            </a:prstGeom>
            <a:noFill/>
            <a:ln w="9525">
              <a:noFill/>
              <a:miter lim="800000"/>
              <a:headEnd/>
              <a:tailEnd/>
            </a:ln>
            <a:effectLst/>
          </p:spPr>
          <p:txBody>
            <a:bodyPr wrap="none">
              <a:spAutoFit/>
            </a:bodyPr>
            <a:lstStyle/>
            <a:p>
              <a:pPr eaLnBrk="1" hangingPunct="1">
                <a:defRPr/>
              </a:pPr>
              <a:r>
                <a:rPr lang="da-DK"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Qualified knowledge source</a:t>
              </a:r>
            </a:p>
            <a:p>
              <a:pPr eaLnBrk="1" hangingPunct="1">
                <a:defRPr/>
              </a:pPr>
              <a:r>
                <a:rPr lang="da-DK"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da-DK"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da-DK"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Domain dependent )</a:t>
              </a:r>
            </a:p>
          </p:txBody>
        </p:sp>
        <p:sp>
          <p:nvSpPr>
            <p:cNvPr id="21" name="Text Box 18"/>
            <p:cNvSpPr txBox="1">
              <a:spLocks noChangeArrowheads="1"/>
            </p:cNvSpPr>
            <p:nvPr/>
          </p:nvSpPr>
          <p:spPr bwMode="auto">
            <a:xfrm>
              <a:off x="4468" y="1842"/>
              <a:ext cx="1169" cy="50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Restricted Access</a:t>
              </a:r>
            </a:p>
            <a:p>
              <a:pPr eaLnBrk="1" hangingPunct="1">
                <a:spcBef>
                  <a:spcPct val="0"/>
                </a:spcBef>
                <a:buClrTx/>
                <a:buSzTx/>
                <a:buFontTx/>
                <a:buNone/>
              </a:pPr>
              <a:r>
                <a:rPr lang="da-DK" altLang="zh-CN" sz="1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Journal articles</a:t>
              </a:r>
            </a:p>
            <a:p>
              <a:pPr eaLnBrk="1" hangingPunct="1">
                <a:spcBef>
                  <a:spcPct val="0"/>
                </a:spcBef>
                <a:buClrTx/>
                <a:buSzTx/>
                <a:buFontTx/>
                <a:buNone/>
              </a:pPr>
              <a:r>
                <a:rPr lang="da-DK" altLang="zh-CN" sz="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(peer reviewed)</a:t>
              </a:r>
            </a:p>
          </p:txBody>
        </p:sp>
        <p:sp>
          <p:nvSpPr>
            <p:cNvPr id="22" name="AutoShape 19"/>
            <p:cNvSpPr>
              <a:spLocks/>
            </p:cNvSpPr>
            <p:nvPr/>
          </p:nvSpPr>
          <p:spPr bwMode="auto">
            <a:xfrm rot="5400000">
              <a:off x="4943" y="914"/>
              <a:ext cx="91" cy="1224"/>
            </a:xfrm>
            <a:prstGeom prst="leftBrace">
              <a:avLst>
                <a:gd name="adj1" fmla="val 112088"/>
                <a:gd name="adj2" fmla="val 50000"/>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Text Box 20"/>
            <p:cNvSpPr txBox="1">
              <a:spLocks noChangeArrowheads="1"/>
            </p:cNvSpPr>
            <p:nvPr/>
          </p:nvSpPr>
          <p:spPr bwMode="auto">
            <a:xfrm>
              <a:off x="4332" y="1207"/>
              <a:ext cx="10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Authoritative source</a:t>
              </a:r>
            </a:p>
          </p:txBody>
        </p:sp>
        <p:sp>
          <p:nvSpPr>
            <p:cNvPr id="24" name="Text Box 21"/>
            <p:cNvSpPr txBox="1">
              <a:spLocks noChangeArrowheads="1"/>
            </p:cNvSpPr>
            <p:nvPr/>
          </p:nvSpPr>
          <p:spPr bwMode="auto">
            <a:xfrm>
              <a:off x="4286" y="2750"/>
              <a:ext cx="1474" cy="5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Restricted Access</a:t>
              </a:r>
            </a:p>
            <a:p>
              <a:pPr eaLnBrk="1" hangingPunct="1">
                <a:spcBef>
                  <a:spcPct val="0"/>
                </a:spcBef>
                <a:buClrTx/>
                <a:buSzTx/>
                <a:buFontTx/>
                <a:buNone/>
              </a:pPr>
              <a:r>
                <a:rPr lang="da-DK" altLang="zh-CN" sz="1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Research Monographs</a:t>
              </a:r>
            </a:p>
            <a:p>
              <a:pPr eaLnBrk="1" hangingPunct="1">
                <a:spcBef>
                  <a:spcPct val="0"/>
                </a:spcBef>
                <a:buClrTx/>
                <a:buSzTx/>
                <a:buFontTx/>
                <a:buNone/>
              </a:pPr>
              <a:r>
                <a:rPr lang="da-DK" altLang="zh-CN" sz="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(peer reviewed)</a:t>
              </a:r>
            </a:p>
          </p:txBody>
        </p:sp>
      </p:grpSp>
    </p:spTree>
    <p:extLst>
      <p:ext uri="{BB962C8B-B14F-4D97-AF65-F5344CB8AC3E}">
        <p14:creationId xmlns:p14="http://schemas.microsoft.com/office/powerpoint/2010/main" val="167817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316605"/>
            <a:ext cx="11977352" cy="6073458"/>
          </a:xfrm>
          <a:prstGeom prst="rect">
            <a:avLst/>
          </a:prstGeom>
          <a:noFill/>
          <a:ln>
            <a:noFill/>
          </a:ln>
          <a:extLst/>
        </p:spPr>
        <p:txBody>
          <a:bodyPr wrap="square">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9pPr>
          </a:lstStyle>
          <a:p>
            <a:pPr algn="ctr" eaLnBrk="1" hangingPunct="1">
              <a:lnSpc>
                <a:spcPct val="150000"/>
              </a:lnSpc>
              <a:spcAft>
                <a:spcPts val="1000"/>
              </a:spcAft>
              <a:buSzPct val="100000"/>
              <a:defRPr/>
            </a:pPr>
            <a:r>
              <a:rPr lang="en-US" altLang="en-US" sz="2800" b="1" dirty="0" err="1" smtClean="0">
                <a:solidFill>
                  <a:srgbClr val="C00000"/>
                </a:solidFill>
                <a:latin typeface="Times New Roman" pitchFamily="16" charset="0"/>
                <a:ea typeface="Calibri" pitchFamily="32" charset="0"/>
                <a:cs typeface="Calibri" pitchFamily="32" charset="0"/>
              </a:rPr>
              <a:t>Scientometrics</a:t>
            </a:r>
            <a:r>
              <a:rPr lang="en-US" altLang="en-US" sz="2800" b="1" dirty="0" smtClean="0">
                <a:solidFill>
                  <a:srgbClr val="C00000"/>
                </a:solidFill>
                <a:latin typeface="Times New Roman" pitchFamily="16" charset="0"/>
                <a:ea typeface="Calibri" pitchFamily="32" charset="0"/>
                <a:cs typeface="Calibri" pitchFamily="32" charset="0"/>
              </a:rPr>
              <a:t> Analysis</a:t>
            </a:r>
          </a:p>
          <a:p>
            <a:pPr algn="ctr" eaLnBrk="1" hangingPunct="1">
              <a:lnSpc>
                <a:spcPct val="150000"/>
              </a:lnSpc>
              <a:spcAft>
                <a:spcPts val="1000"/>
              </a:spcAft>
              <a:buSzPct val="100000"/>
              <a:defRPr/>
            </a:pPr>
            <a:endParaRPr lang="en-US" altLang="en-US" sz="2800" b="1" dirty="0" smtClean="0">
              <a:solidFill>
                <a:srgbClr val="C00000"/>
              </a:solidFill>
              <a:latin typeface="Times New Roman" pitchFamily="16" charset="0"/>
              <a:ea typeface="Calibri" pitchFamily="32" charset="0"/>
              <a:cs typeface="Calibri" pitchFamily="32" charset="0"/>
            </a:endParaRPr>
          </a:p>
          <a:p>
            <a:pPr algn="just" eaLnBrk="1" hangingPunct="1">
              <a:buSzPct val="100000"/>
              <a:buFont typeface="Times New Roman" pitchFamily="16" charset="0"/>
              <a:buNone/>
              <a:defRPr/>
            </a:pPr>
            <a:r>
              <a:rPr lang="en-US" altLang="en-US" sz="2400" dirty="0" err="1" smtClean="0">
                <a:solidFill>
                  <a:srgbClr val="0000FF"/>
                </a:solidFill>
                <a:latin typeface="Times New Roman" pitchFamily="16" charset="0"/>
                <a:ea typeface="Calibri" pitchFamily="32" charset="0"/>
                <a:cs typeface="Calibri" pitchFamily="32" charset="0"/>
              </a:rPr>
              <a:t>Scientometrics</a:t>
            </a:r>
            <a:r>
              <a:rPr lang="en-US" altLang="en-US" sz="2400" dirty="0" smtClean="0">
                <a:solidFill>
                  <a:srgbClr val="0000FF"/>
                </a:solidFill>
                <a:latin typeface="Times New Roman" pitchFamily="16" charset="0"/>
                <a:ea typeface="Calibri" pitchFamily="32" charset="0"/>
                <a:cs typeface="Calibri" pitchFamily="32" charset="0"/>
              </a:rPr>
              <a:t>  is concerned   with   the   analysis   of   informational dimensions of science, such as </a:t>
            </a:r>
          </a:p>
          <a:p>
            <a:pPr algn="just" eaLnBrk="1" hangingPunct="1">
              <a:buSzPct val="100000"/>
              <a:buFont typeface="Times New Roman" pitchFamily="16" charset="0"/>
              <a:buNone/>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algn="just" eaLnBrk="1" hangingPunct="1">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Publications</a:t>
            </a:r>
          </a:p>
          <a:p>
            <a:pPr marL="342900" indent="-342900" algn="just" eaLnBrk="1" hangingPunct="1">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algn="just" eaLnBrk="1" hangingPunct="1">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Patents</a:t>
            </a:r>
          </a:p>
          <a:p>
            <a:pPr marL="342900" indent="-342900" algn="just" eaLnBrk="1" hangingPunct="1">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algn="just" eaLnBrk="1" hangingPunct="1">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Journals </a:t>
            </a:r>
          </a:p>
          <a:p>
            <a:pPr marL="342900" indent="-342900" algn="just" eaLnBrk="1" hangingPunct="1">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algn="just" eaLnBrk="1" hangingPunct="1">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Laws of ageing and scatter  of scientific information</a:t>
            </a:r>
          </a:p>
          <a:p>
            <a:pPr marL="342900" indent="-342900" algn="just" eaLnBrk="1" hangingPunct="1">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algn="just" eaLnBrk="1" hangingPunct="1">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Citation processes,  etc.  </a:t>
            </a:r>
          </a:p>
        </p:txBody>
      </p:sp>
    </p:spTree>
    <p:extLst>
      <p:ext uri="{BB962C8B-B14F-4D97-AF65-F5344CB8AC3E}">
        <p14:creationId xmlns:p14="http://schemas.microsoft.com/office/powerpoint/2010/main" val="1174362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8701" y="385293"/>
            <a:ext cx="11456831" cy="4280275"/>
          </a:xfrm>
          <a:prstGeom prst="rect">
            <a:avLst/>
          </a:prstGeom>
          <a:noFill/>
          <a:ln>
            <a:noFill/>
          </a:ln>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Droid Sans Fallback" charset="0"/>
                <a:cs typeface="Droid Sans Fallback" charset="0"/>
              </a:defRPr>
            </a:lvl9pPr>
          </a:lstStyle>
          <a:p>
            <a:pPr algn="ctr" eaLnBrk="1" hangingPunct="1">
              <a:buSzPct val="100000"/>
              <a:defRPr/>
            </a:pPr>
            <a:r>
              <a:rPr lang="en-US" altLang="en-US" sz="2800" b="1" dirty="0" smtClean="0">
                <a:solidFill>
                  <a:srgbClr val="C00000"/>
                </a:solidFill>
                <a:latin typeface="Times New Roman" pitchFamily="16" charset="0"/>
                <a:cs typeface="Times New Roman" pitchFamily="16" charset="0"/>
              </a:rPr>
              <a:t>Application of </a:t>
            </a:r>
            <a:r>
              <a:rPr lang="en-US" altLang="en-US" sz="2800" b="1" dirty="0" err="1" smtClean="0">
                <a:solidFill>
                  <a:srgbClr val="C00000"/>
                </a:solidFill>
                <a:latin typeface="Times New Roman" pitchFamily="16" charset="0"/>
                <a:cs typeface="Times New Roman" pitchFamily="16" charset="0"/>
              </a:rPr>
              <a:t>Scientometrics</a:t>
            </a:r>
            <a:r>
              <a:rPr lang="en-US" altLang="en-US" sz="2800" b="1" dirty="0" smtClean="0">
                <a:solidFill>
                  <a:srgbClr val="C00000"/>
                </a:solidFill>
                <a:latin typeface="Times New Roman" pitchFamily="16" charset="0"/>
                <a:cs typeface="Times New Roman" pitchFamily="16" charset="0"/>
              </a:rPr>
              <a:t>:    </a:t>
            </a:r>
          </a:p>
          <a:p>
            <a:pPr algn="just" eaLnBrk="1" hangingPunct="1">
              <a:buSzPct val="100000"/>
              <a:defRPr/>
            </a:pPr>
            <a:endParaRPr lang="en-US" altLang="en-US" sz="2800" b="1" dirty="0" smtClean="0">
              <a:solidFill>
                <a:srgbClr val="000000"/>
              </a:solidFill>
              <a:latin typeface="Times New Roman" pitchFamily="16" charset="0"/>
              <a:ea typeface="Calibri" pitchFamily="32" charset="0"/>
              <a:cs typeface="Calibri" pitchFamily="32" charset="0"/>
            </a:endParaRPr>
          </a:p>
          <a:p>
            <a:pPr marL="342900" indent="-342900" eaLnBrk="1" hangingPunct="1">
              <a:buClr>
                <a:srgbClr val="0000FF"/>
              </a:buClr>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Literature  searching</a:t>
            </a:r>
          </a:p>
          <a:p>
            <a:pPr marL="342900" indent="-342900" eaLnBrk="1" hangingPunct="1">
              <a:buClr>
                <a:srgbClr val="0000FF"/>
              </a:buClr>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eaLnBrk="1" hangingPunct="1">
              <a:buClr>
                <a:srgbClr val="0000FF"/>
              </a:buClr>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Assessing the adequacy and coverage of library collections</a:t>
            </a:r>
          </a:p>
          <a:p>
            <a:pPr marL="342900" indent="-342900" eaLnBrk="1" hangingPunct="1">
              <a:buClr>
                <a:srgbClr val="0000FF"/>
              </a:buClr>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eaLnBrk="1" hangingPunct="1">
              <a:buClr>
                <a:srgbClr val="0000FF"/>
              </a:buClr>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Studying scientific communication</a:t>
            </a:r>
          </a:p>
          <a:p>
            <a:pPr marL="342900" indent="-342900" eaLnBrk="1" hangingPunct="1">
              <a:buClr>
                <a:srgbClr val="0000FF"/>
              </a:buClr>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eaLnBrk="1" hangingPunct="1">
              <a:buClr>
                <a:srgbClr val="0000FF"/>
              </a:buClr>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Exploring cooperative and social relationships in science</a:t>
            </a:r>
          </a:p>
          <a:p>
            <a:pPr marL="342900" indent="-342900" eaLnBrk="1" hangingPunct="1">
              <a:buClr>
                <a:srgbClr val="0000FF"/>
              </a:buClr>
              <a:buSzPct val="100000"/>
              <a:buFont typeface="Wingdings" panose="05000000000000000000" pitchFamily="2" charset="2"/>
              <a:buChar char="Ø"/>
              <a:defRPr/>
            </a:pPr>
            <a:endParaRPr lang="en-US" altLang="en-US" sz="2400" dirty="0" smtClean="0">
              <a:solidFill>
                <a:srgbClr val="0000FF"/>
              </a:solidFill>
              <a:latin typeface="Times New Roman" pitchFamily="16" charset="0"/>
              <a:ea typeface="Calibri" pitchFamily="32" charset="0"/>
              <a:cs typeface="Calibri" pitchFamily="32" charset="0"/>
            </a:endParaRPr>
          </a:p>
          <a:p>
            <a:pPr marL="342900" indent="-342900" eaLnBrk="1" hangingPunct="1">
              <a:buClr>
                <a:srgbClr val="0000FF"/>
              </a:buClr>
              <a:buSzPct val="100000"/>
              <a:buFont typeface="Wingdings" panose="05000000000000000000" pitchFamily="2" charset="2"/>
              <a:buChar char="Ø"/>
              <a:defRPr/>
            </a:pPr>
            <a:r>
              <a:rPr lang="en-US" altLang="en-US" sz="2400" dirty="0" smtClean="0">
                <a:solidFill>
                  <a:srgbClr val="0000FF"/>
                </a:solidFill>
                <a:latin typeface="Times New Roman" pitchFamily="16" charset="0"/>
                <a:ea typeface="Calibri" pitchFamily="32" charset="0"/>
                <a:cs typeface="Calibri" pitchFamily="32" charset="0"/>
              </a:rPr>
              <a:t>Evaluating  scientific  performance</a:t>
            </a:r>
          </a:p>
        </p:txBody>
      </p:sp>
    </p:spTree>
    <p:extLst>
      <p:ext uri="{BB962C8B-B14F-4D97-AF65-F5344CB8AC3E}">
        <p14:creationId xmlns:p14="http://schemas.microsoft.com/office/powerpoint/2010/main" val="1517804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61" y="0"/>
            <a:ext cx="8152326"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Peer Review: A Challenge</a:t>
            </a:r>
            <a:endParaRPr lang="en-US" sz="4400" dirty="0">
              <a:latin typeface="Times New Roman" panose="02020603050405020304" pitchFamily="18" charset="0"/>
              <a:cs typeface="Times New Roman" panose="02020603050405020304" pitchFamily="18" charset="0"/>
            </a:endParaRPr>
          </a:p>
        </p:txBody>
      </p:sp>
      <p:sp>
        <p:nvSpPr>
          <p:cNvPr id="3" name="TextBox 2"/>
          <p:cNvSpPr txBox="1"/>
          <p:nvPr/>
        </p:nvSpPr>
        <p:spPr>
          <a:xfrm flipH="1">
            <a:off x="0" y="1262130"/>
            <a:ext cx="12015988" cy="1938992"/>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beginning of information exchange was quite humble and simple. The scientific renaissance saw the exchange of seminal ideas between many thinkers and philosophers of the age through letters and note to one another. However, the explosion of scientific reasoning and thinking dramatically increased the entities doing science. A need was felt to send the information from different workers to a single person, who in turn, disseminated it to all others. The Philosophical Transactions of the Royal Society was thus founded in 1660 precisely for this purpose, which also saw the emergence of peer review system (</a:t>
            </a:r>
            <a:r>
              <a:rPr lang="en-US" sz="2000" dirty="0" err="1">
                <a:latin typeface="Times New Roman" panose="02020603050405020304" pitchFamily="18" charset="0"/>
                <a:cs typeface="Times New Roman" panose="02020603050405020304" pitchFamily="18" charset="0"/>
              </a:rPr>
              <a:t>Oldenberg</a:t>
            </a:r>
            <a:r>
              <a:rPr lang="en-US" sz="2000" dirty="0">
                <a:latin typeface="Times New Roman" panose="02020603050405020304" pitchFamily="18" charset="0"/>
                <a:cs typeface="Times New Roman" panose="02020603050405020304" pitchFamily="18" charset="0"/>
              </a:rPr>
              <a:t>, 2019).</a:t>
            </a:r>
          </a:p>
        </p:txBody>
      </p:sp>
      <p:sp>
        <p:nvSpPr>
          <p:cNvPr id="5" name="Rectangle 4"/>
          <p:cNvSpPr/>
          <p:nvPr/>
        </p:nvSpPr>
        <p:spPr>
          <a:xfrm>
            <a:off x="1" y="4493173"/>
            <a:ext cx="12191999" cy="1631216"/>
          </a:xfrm>
          <a:prstGeom prst="rect">
            <a:avLst/>
          </a:prstGeom>
        </p:spPr>
        <p:txBody>
          <a:bodyPr wrap="square">
            <a:spAutoFit/>
          </a:bodyPr>
          <a:lstStyle/>
          <a:p>
            <a:pPr algn="just"/>
            <a:r>
              <a:rPr lang="en-US" sz="2000" dirty="0" smtClean="0">
                <a:effectLst/>
                <a:latin typeface="Times New Roman" panose="02020603050405020304" pitchFamily="18" charset="0"/>
                <a:ea typeface="Calibri" panose="020F0502020204030204" pitchFamily="34" charset="0"/>
              </a:rPr>
              <a:t>The peer review is one funnel that weeds out extraneous and spurious claims that do not stand scientific </a:t>
            </a:r>
            <a:r>
              <a:rPr lang="en-US" sz="2000" dirty="0" err="1" smtClean="0">
                <a:effectLst/>
                <a:latin typeface="Times New Roman" panose="02020603050405020304" pitchFamily="18" charset="0"/>
                <a:ea typeface="Calibri" panose="020F0502020204030204" pitchFamily="34" charset="0"/>
              </a:rPr>
              <a:t>rigour</a:t>
            </a:r>
            <a:r>
              <a:rPr lang="en-US" sz="2000" dirty="0" smtClean="0">
                <a:effectLst/>
                <a:latin typeface="Times New Roman" panose="02020603050405020304" pitchFamily="18" charset="0"/>
                <a:ea typeface="Calibri" panose="020F0502020204030204" pitchFamily="34" charset="0"/>
              </a:rPr>
              <a:t> and scrutiny. It is an intermediary that has become as essential as the researcher itself in carrying out research of great repute and standing. The reviewer, as an independent entity, is instituted with the responsibility of identifying irrelevant and irresponsible research. But there are some practicalities that are gnawing at the very process of peer review in the manner in which it is currently practiced.</a:t>
            </a:r>
            <a:endParaRPr lang="en-US" sz="2000" dirty="0"/>
          </a:p>
        </p:txBody>
      </p:sp>
    </p:spTree>
    <p:extLst>
      <p:ext uri="{BB962C8B-B14F-4D97-AF65-F5344CB8AC3E}">
        <p14:creationId xmlns:p14="http://schemas.microsoft.com/office/powerpoint/2010/main" val="39886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5901"/>
            <a:ext cx="12286445" cy="637097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When Eugene Garfield produced the </a:t>
            </a:r>
            <a:r>
              <a:rPr lang="en-US" sz="2400" dirty="0" smtClean="0">
                <a:latin typeface="Times New Roman" panose="02020603050405020304" pitchFamily="18" charset="0"/>
                <a:cs typeface="Times New Roman" panose="02020603050405020304" pitchFamily="18" charset="0"/>
              </a:rPr>
              <a:t>first </a:t>
            </a:r>
            <a:r>
              <a:rPr lang="en-US" sz="2400" i="1" dirty="0" smtClean="0">
                <a:latin typeface="Times New Roman" panose="02020603050405020304" pitchFamily="18" charset="0"/>
                <a:cs typeface="Times New Roman" panose="02020603050405020304" pitchFamily="18" charset="0"/>
              </a:rPr>
              <a:t>Science </a:t>
            </a:r>
            <a:r>
              <a:rPr lang="en-US" sz="2400" i="1" dirty="0">
                <a:latin typeface="Times New Roman" panose="02020603050405020304" pitchFamily="18" charset="0"/>
                <a:cs typeface="Times New Roman" panose="02020603050405020304" pitchFamily="18" charset="0"/>
              </a:rPr>
              <a:t>Citation Index </a:t>
            </a:r>
            <a:r>
              <a:rPr lang="en-US" sz="2400" dirty="0">
                <a:latin typeface="Times New Roman" panose="02020603050405020304" pitchFamily="18" charset="0"/>
                <a:cs typeface="Times New Roman" panose="02020603050405020304" pitchFamily="18" charset="0"/>
              </a:rPr>
              <a:t>in 1964, he </a:t>
            </a:r>
            <a:r>
              <a:rPr lang="en-US" sz="2400" dirty="0" smtClean="0">
                <a:latin typeface="Times New Roman" panose="02020603050405020304" pitchFamily="18" charset="0"/>
                <a:cs typeface="Times New Roman" panose="02020603050405020304" pitchFamily="18" charset="0"/>
              </a:rPr>
              <a:t>did so </a:t>
            </a:r>
            <a:r>
              <a:rPr lang="en-US" sz="2400" dirty="0">
                <a:latin typeface="Times New Roman" panose="02020603050405020304" pitchFamily="18" charset="0"/>
                <a:cs typeface="Times New Roman" panose="02020603050405020304" pitchFamily="18" charset="0"/>
              </a:rPr>
              <a:t>to make searching the literature </a:t>
            </a:r>
            <a:r>
              <a:rPr lang="en-US" sz="2400" dirty="0" smtClean="0">
                <a:latin typeface="Times New Roman" panose="02020603050405020304" pitchFamily="18" charset="0"/>
                <a:cs typeface="Times New Roman" panose="02020603050405020304" pitchFamily="18" charset="0"/>
              </a:rPr>
              <a:t>more efficient </a:t>
            </a:r>
            <a:r>
              <a:rPr lang="en-US" sz="2400" dirty="0">
                <a:latin typeface="Times New Roman" panose="02020603050405020304" pitchFamily="18" charset="0"/>
                <a:cs typeface="Times New Roman" panose="02020603050405020304" pitchFamily="18" charset="0"/>
              </a:rPr>
              <a:t>and effective. He called </a:t>
            </a:r>
            <a:r>
              <a:rPr lang="en-US" sz="2400" dirty="0" smtClean="0">
                <a:latin typeface="Times New Roman" panose="02020603050405020304" pitchFamily="18" charset="0"/>
                <a:cs typeface="Times New Roman" panose="02020603050405020304" pitchFamily="18" charset="0"/>
              </a:rPr>
              <a:t>his creation </a:t>
            </a:r>
            <a:r>
              <a:rPr lang="en-US" sz="2400" dirty="0">
                <a:latin typeface="Times New Roman" panose="02020603050405020304" pitchFamily="18" charset="0"/>
                <a:cs typeface="Times New Roman" panose="02020603050405020304" pitchFamily="18" charset="0"/>
              </a:rPr>
              <a:t>an “association-of-ideas index</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the connections he captured </a:t>
            </a:r>
            <a:r>
              <a:rPr lang="en-US" sz="2400" dirty="0" smtClean="0">
                <a:latin typeface="Times New Roman" panose="02020603050405020304" pitchFamily="18" charset="0"/>
                <a:cs typeface="Times New Roman" panose="02020603050405020304" pitchFamily="18" charset="0"/>
              </a:rPr>
              <a:t>between topics</a:t>
            </a:r>
            <a:r>
              <a:rPr lang="en-US" sz="2400" dirty="0">
                <a:latin typeface="Times New Roman" panose="02020603050405020304" pitchFamily="18" charset="0"/>
                <a:cs typeface="Times New Roman" panose="02020603050405020304" pitchFamily="18" charset="0"/>
              </a:rPr>
              <a:t>, concepts, or methods </a:t>
            </a:r>
            <a:r>
              <a:rPr lang="en-US" sz="2400" dirty="0" smtClean="0">
                <a:latin typeface="Times New Roman" panose="02020603050405020304" pitchFamily="18" charset="0"/>
                <a:cs typeface="Times New Roman" panose="02020603050405020304" pitchFamily="18" charset="0"/>
              </a:rPr>
              <a:t>discussed in </a:t>
            </a:r>
            <a:r>
              <a:rPr lang="en-US" sz="2400" dirty="0">
                <a:latin typeface="Times New Roman" panose="02020603050405020304" pitchFamily="18" charset="0"/>
                <a:cs typeface="Times New Roman" panose="02020603050405020304" pitchFamily="18" charset="0"/>
              </a:rPr>
              <a:t>indexed papers could be trusted, </a:t>
            </a:r>
            <a:r>
              <a:rPr lang="en-US" sz="2400" dirty="0" smtClean="0">
                <a:latin typeface="Times New Roman" panose="02020603050405020304" pitchFamily="18" charset="0"/>
                <a:cs typeface="Times New Roman" panose="02020603050405020304" pitchFamily="18" charset="0"/>
              </a:rPr>
              <a:t>he argued</a:t>
            </a:r>
            <a:r>
              <a:rPr lang="en-US" sz="2400" dirty="0">
                <a:latin typeface="Times New Roman" panose="02020603050405020304" pitchFamily="18" charset="0"/>
                <a:cs typeface="Times New Roman" panose="02020603050405020304" pitchFamily="18" charset="0"/>
              </a:rPr>
              <a:t>, because they were based </a:t>
            </a:r>
            <a:r>
              <a:rPr lang="en-US" sz="2400" dirty="0" smtClean="0">
                <a:latin typeface="Times New Roman" panose="02020603050405020304" pitchFamily="18" charset="0"/>
                <a:cs typeface="Times New Roman" panose="02020603050405020304" pitchFamily="18" charset="0"/>
              </a:rPr>
              <a:t>on the </a:t>
            </a:r>
            <a:r>
              <a:rPr lang="en-US" sz="2400" dirty="0">
                <a:latin typeface="Times New Roman" panose="02020603050405020304" pitchFamily="18" charset="0"/>
                <a:cs typeface="Times New Roman" panose="02020603050405020304" pitchFamily="18" charset="0"/>
              </a:rPr>
              <a:t>informed judgments of </a:t>
            </a:r>
            <a:r>
              <a:rPr lang="en-US" sz="2400" dirty="0" smtClean="0">
                <a:latin typeface="Times New Roman" panose="02020603050405020304" pitchFamily="18" charset="0"/>
                <a:cs typeface="Times New Roman" panose="02020603050405020304" pitchFamily="18" charset="0"/>
              </a:rPr>
              <a:t>researchers themselves</a:t>
            </a:r>
            <a:r>
              <a:rPr lang="en-US" sz="2400" dirty="0">
                <a:latin typeface="Times New Roman" panose="02020603050405020304" pitchFamily="18" charset="0"/>
                <a:cs typeface="Times New Roman" panose="02020603050405020304" pitchFamily="18" charset="0"/>
              </a:rPr>
              <a:t>, as recorded in the </a:t>
            </a:r>
            <a:r>
              <a:rPr lang="en-US" sz="2400" dirty="0" smtClean="0">
                <a:latin typeface="Times New Roman" panose="02020603050405020304" pitchFamily="18" charset="0"/>
                <a:cs typeface="Times New Roman" panose="02020603050405020304" pitchFamily="18" charset="0"/>
              </a:rPr>
              <a:t>references they </a:t>
            </a:r>
            <a:r>
              <a:rPr lang="en-US" sz="2400" dirty="0">
                <a:latin typeface="Times New Roman" panose="02020603050405020304" pitchFamily="18" charset="0"/>
                <a:cs typeface="Times New Roman" panose="02020603050405020304" pitchFamily="18" charset="0"/>
              </a:rPr>
              <a:t>appended to their papers</a:t>
            </a:r>
            <a:r>
              <a:rPr lang="en-US" sz="2400" dirty="0" smtClean="0">
                <a:latin typeface="Times New Roman" panose="02020603050405020304" pitchFamily="18" charset="0"/>
                <a:cs typeface="Times New Roman" panose="02020603050405020304" pitchFamily="18" charset="0"/>
              </a:rPr>
              <a:t>.</a:t>
            </a:r>
          </a:p>
          <a:p>
            <a:pPr algn="just"/>
            <a:endParaRPr lang="en-US" sz="2400" b="1" i="1" u="none" strike="noStrike" baseline="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Robert K. Merton, the 20th </a:t>
            </a:r>
            <a:r>
              <a:rPr lang="en-US" sz="2400" dirty="0" smtClean="0">
                <a:latin typeface="Times New Roman" panose="02020603050405020304" pitchFamily="18" charset="0"/>
                <a:cs typeface="Times New Roman" panose="02020603050405020304" pitchFamily="18" charset="0"/>
              </a:rPr>
              <a:t>century’s leading </a:t>
            </a:r>
            <a:r>
              <a:rPr lang="en-US" sz="2400" dirty="0">
                <a:latin typeface="Times New Roman" panose="02020603050405020304" pitchFamily="18" charset="0"/>
                <a:cs typeface="Times New Roman" panose="02020603050405020304" pitchFamily="18" charset="0"/>
              </a:rPr>
              <a:t>sociologist of science, called </a:t>
            </a:r>
            <a:r>
              <a:rPr lang="en-US" sz="2400" dirty="0" smtClean="0">
                <a:latin typeface="Times New Roman" panose="02020603050405020304" pitchFamily="18" charset="0"/>
                <a:cs typeface="Times New Roman" panose="02020603050405020304" pitchFamily="18" charset="0"/>
              </a:rPr>
              <a:t>the citation </a:t>
            </a:r>
            <a:r>
              <a:rPr lang="en-US" sz="2400" dirty="0">
                <a:latin typeface="Times New Roman" panose="02020603050405020304" pitchFamily="18" charset="0"/>
                <a:cs typeface="Times New Roman" panose="02020603050405020304" pitchFamily="18" charset="0"/>
              </a:rPr>
              <a:t>“a pellet of peer recognition</a:t>
            </a:r>
            <a:r>
              <a:rPr lang="en-US" sz="2400" dirty="0" smtClean="0">
                <a:latin typeface="Times New Roman" panose="02020603050405020304" pitchFamily="18" charset="0"/>
                <a:cs typeface="Times New Roman" panose="02020603050405020304" pitchFamily="18" charset="0"/>
              </a:rPr>
              <a:t>.” Citations</a:t>
            </a:r>
            <a:r>
              <a:rPr lang="en-US" sz="2400" dirty="0">
                <a:latin typeface="Times New Roman" panose="02020603050405020304" pitchFamily="18" charset="0"/>
                <a:cs typeface="Times New Roman" panose="02020603050405020304" pitchFamily="18" charset="0"/>
              </a:rPr>
              <a:t>, he said, were repayments of </a:t>
            </a:r>
            <a:r>
              <a:rPr lang="en-US" sz="2400" dirty="0" smtClean="0">
                <a:latin typeface="Times New Roman" panose="02020603050405020304" pitchFamily="18" charset="0"/>
                <a:cs typeface="Times New Roman" panose="02020603050405020304" pitchFamily="18" charset="0"/>
              </a:rPr>
              <a:t>an intellectual </a:t>
            </a:r>
            <a:r>
              <a:rPr lang="en-US" sz="2400" dirty="0">
                <a:latin typeface="Times New Roman" panose="02020603050405020304" pitchFamily="18" charset="0"/>
                <a:cs typeface="Times New Roman" panose="02020603050405020304" pitchFamily="18" charset="0"/>
              </a:rPr>
              <a:t>debt to others</a:t>
            </a:r>
            <a:r>
              <a:rPr lang="en-US" sz="2400" dirty="0" smtClean="0">
                <a:latin typeface="Times New Roman" panose="02020603050405020304" pitchFamily="18" charset="0"/>
                <a:cs typeface="Times New Roman" panose="02020603050405020304" pitchFamily="18" charset="0"/>
              </a:rPr>
              <a:t>.</a:t>
            </a:r>
          </a:p>
          <a:p>
            <a:pPr algn="just"/>
            <a:endParaRPr lang="en-US" sz="2400" b="1" i="1" u="none" strike="noStrike" baseline="0" dirty="0" smtClean="0">
              <a:latin typeface="Times New Roman" panose="02020603050405020304" pitchFamily="18" charset="0"/>
              <a:cs typeface="Times New Roman" panose="02020603050405020304" pitchFamily="18" charset="0"/>
            </a:endParaRPr>
          </a:p>
          <a:p>
            <a:pPr algn="just"/>
            <a:r>
              <a:rPr lang="en-US" sz="2400" b="1" i="1" u="none" strike="noStrike" baseline="0" dirty="0" smtClean="0">
                <a:latin typeface="Times New Roman" panose="02020603050405020304" pitchFamily="18" charset="0"/>
                <a:cs typeface="Times New Roman" panose="02020603050405020304" pitchFamily="18" charset="0"/>
              </a:rPr>
              <a:t>Highly Cited Researchers </a:t>
            </a:r>
            <a:r>
              <a:rPr lang="en-US" sz="2400" b="1" i="0" u="none" strike="noStrike" baseline="0" dirty="0" smtClean="0">
                <a:latin typeface="Times New Roman" panose="02020603050405020304" pitchFamily="18" charset="0"/>
                <a:cs typeface="Times New Roman" panose="02020603050405020304" pitchFamily="18" charset="0"/>
              </a:rPr>
              <a:t>are those who have demonstrated significant and broad influence reflected in their publication of multiple papers, highly cited by their peers over the course of time</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There is no unique or </a:t>
            </a:r>
            <a:r>
              <a:rPr lang="en-US" sz="2400" b="1" dirty="0" smtClean="0">
                <a:latin typeface="Times New Roman" panose="02020603050405020304" pitchFamily="18" charset="0"/>
                <a:cs typeface="Times New Roman" panose="02020603050405020304" pitchFamily="18" charset="0"/>
              </a:rPr>
              <a:t>universally agreed </a:t>
            </a:r>
            <a:r>
              <a:rPr lang="en-US" sz="2400" b="1" dirty="0">
                <a:latin typeface="Times New Roman" panose="02020603050405020304" pitchFamily="18" charset="0"/>
                <a:cs typeface="Times New Roman" panose="02020603050405020304" pitchFamily="18" charset="0"/>
              </a:rPr>
              <a:t>concept of what </a:t>
            </a:r>
            <a:r>
              <a:rPr lang="en-US" sz="2400" b="1" dirty="0" smtClean="0">
                <a:latin typeface="Times New Roman" panose="02020603050405020304" pitchFamily="18" charset="0"/>
                <a:cs typeface="Times New Roman" panose="02020603050405020304" pitchFamily="18" charset="0"/>
              </a:rPr>
              <a:t>constitutes extraordinary </a:t>
            </a:r>
            <a:r>
              <a:rPr lang="en-US" sz="2400" b="1" dirty="0">
                <a:latin typeface="Times New Roman" panose="02020603050405020304" pitchFamily="18" charset="0"/>
                <a:cs typeface="Times New Roman" panose="02020603050405020304" pitchFamily="18" charset="0"/>
              </a:rPr>
              <a:t>research </a:t>
            </a:r>
            <a:r>
              <a:rPr lang="en-US" sz="2400" b="1" dirty="0" smtClean="0">
                <a:latin typeface="Times New Roman" panose="02020603050405020304" pitchFamily="18" charset="0"/>
                <a:cs typeface="Times New Roman" panose="02020603050405020304" pitchFamily="18" charset="0"/>
              </a:rPr>
              <a:t>performance</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Highly </a:t>
            </a:r>
            <a:r>
              <a:rPr lang="en-US" sz="2400" b="1" i="1" dirty="0">
                <a:latin typeface="Times New Roman" panose="02020603050405020304" pitchFamily="18" charset="0"/>
                <a:cs typeface="Times New Roman" panose="02020603050405020304" pitchFamily="18" charset="0"/>
              </a:rPr>
              <a:t>Cited Researchers </a:t>
            </a:r>
            <a:r>
              <a:rPr lang="en-US" sz="2400" b="1" dirty="0" smtClean="0">
                <a:latin typeface="Times New Roman" panose="02020603050405020304" pitchFamily="18" charset="0"/>
                <a:cs typeface="Times New Roman" panose="02020603050405020304" pitchFamily="18" charset="0"/>
              </a:rPr>
              <a:t>wield a </a:t>
            </a:r>
            <a:r>
              <a:rPr lang="en-US" sz="2400" b="1" dirty="0">
                <a:latin typeface="Times New Roman" panose="02020603050405020304" pitchFamily="18" charset="0"/>
                <a:cs typeface="Times New Roman" panose="02020603050405020304" pitchFamily="18" charset="0"/>
              </a:rPr>
              <a:t>vastly disproportionate </a:t>
            </a:r>
            <a:r>
              <a:rPr lang="en-US" sz="2400" b="1" dirty="0" smtClean="0">
                <a:latin typeface="Times New Roman" panose="02020603050405020304" pitchFamily="18" charset="0"/>
                <a:cs typeface="Times New Roman" panose="02020603050405020304" pitchFamily="18" charset="0"/>
              </a:rPr>
              <a:t>influence on </a:t>
            </a:r>
            <a:r>
              <a:rPr lang="en-US" sz="2400" b="1" dirty="0">
                <a:latin typeface="Times New Roman" panose="02020603050405020304" pitchFamily="18" charset="0"/>
                <a:cs typeface="Times New Roman" panose="02020603050405020304" pitchFamily="18" charset="0"/>
              </a:rPr>
              <a:t>their fields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8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34680"/>
            <a:ext cx="12192001" cy="4524315"/>
          </a:xfrm>
          <a:prstGeom prst="rect">
            <a:avLst/>
          </a:prstGeom>
        </p:spPr>
        <p:txBody>
          <a:bodyPr wrap="square">
            <a:spAutoFit/>
          </a:bodyPr>
          <a:lstStyle/>
          <a:p>
            <a:pPr algn="just"/>
            <a:r>
              <a:rPr lang="en-US" sz="2400" dirty="0" smtClean="0">
                <a:effectLst/>
                <a:latin typeface="Times New Roman" panose="02020603050405020304" pitchFamily="18" charset="0"/>
                <a:ea typeface="Calibri" panose="020F0502020204030204" pitchFamily="34" charset="0"/>
              </a:rPr>
              <a:t>The winds of change are knocking at the doors which can be seen via platforms like </a:t>
            </a:r>
          </a:p>
          <a:p>
            <a:pPr algn="just"/>
            <a:endParaRPr lang="en-US" sz="2400" dirty="0" smtClean="0">
              <a:effectLst/>
              <a:latin typeface="Times New Roman" panose="02020603050405020304" pitchFamily="18" charset="0"/>
              <a:ea typeface="Calibri" panose="020F0502020204030204" pitchFamily="34" charset="0"/>
            </a:endParaRPr>
          </a:p>
          <a:p>
            <a:pPr algn="just"/>
            <a:r>
              <a:rPr lang="en-US" sz="2400" dirty="0" smtClean="0">
                <a:effectLst/>
                <a:latin typeface="Times New Roman" panose="02020603050405020304" pitchFamily="18" charset="0"/>
                <a:ea typeface="Calibri" panose="020F0502020204030204" pitchFamily="34" charset="0"/>
              </a:rPr>
              <a:t>quantum (https://quantum-journal.org/), </a:t>
            </a:r>
          </a:p>
          <a:p>
            <a:pPr algn="just"/>
            <a:r>
              <a:rPr lang="en-US" sz="2400" dirty="0" smtClean="0">
                <a:effectLst/>
                <a:latin typeface="Times New Roman" panose="02020603050405020304" pitchFamily="18" charset="0"/>
                <a:ea typeface="Calibri" panose="020F0502020204030204" pitchFamily="34" charset="0"/>
              </a:rPr>
              <a:t>researchers.one (https://www.researchers.one/) and </a:t>
            </a:r>
          </a:p>
          <a:p>
            <a:pPr algn="just"/>
            <a:r>
              <a:rPr lang="en-US" sz="2400" dirty="0" err="1" smtClean="0">
                <a:effectLst/>
                <a:latin typeface="Times New Roman" panose="02020603050405020304" pitchFamily="18" charset="0"/>
                <a:ea typeface="Calibri" panose="020F0502020204030204" pitchFamily="34" charset="0"/>
              </a:rPr>
              <a:t>SciPost</a:t>
            </a:r>
            <a:r>
              <a:rPr lang="en-US" sz="2400" dirty="0" smtClean="0">
                <a:effectLst/>
                <a:latin typeface="Times New Roman" panose="02020603050405020304" pitchFamily="18" charset="0"/>
                <a:ea typeface="Calibri" panose="020F0502020204030204" pitchFamily="34" charset="0"/>
              </a:rPr>
              <a:t> (https://scipost.org/). </a:t>
            </a:r>
          </a:p>
          <a:p>
            <a:pPr algn="just"/>
            <a:endParaRPr lang="en-US" sz="2400" dirty="0">
              <a:latin typeface="Times New Roman" panose="02020603050405020304" pitchFamily="18" charset="0"/>
              <a:ea typeface="Calibri" panose="020F0502020204030204" pitchFamily="34" charset="0"/>
            </a:endParaRPr>
          </a:p>
          <a:p>
            <a:pPr algn="just"/>
            <a:endParaRPr lang="en-US" sz="2400" dirty="0" smtClean="0">
              <a:effectLst/>
              <a:latin typeface="Times New Roman" panose="02020603050405020304" pitchFamily="18" charset="0"/>
              <a:ea typeface="Calibri" panose="020F0502020204030204" pitchFamily="34" charset="0"/>
            </a:endParaRPr>
          </a:p>
          <a:p>
            <a:pPr algn="just"/>
            <a:r>
              <a:rPr lang="en-US" sz="2400" dirty="0" smtClean="0">
                <a:effectLst/>
                <a:latin typeface="Times New Roman" panose="02020603050405020304" pitchFamily="18" charset="0"/>
                <a:ea typeface="Calibri" panose="020F0502020204030204" pitchFamily="34" charset="0"/>
              </a:rPr>
              <a:t>These are some of the attempts aimed at attempting novel and innovative approaches. </a:t>
            </a:r>
          </a:p>
          <a:p>
            <a:pPr algn="just"/>
            <a:endParaRPr lang="en-US" sz="2400" dirty="0">
              <a:latin typeface="Times New Roman" panose="02020603050405020304" pitchFamily="18" charset="0"/>
              <a:ea typeface="Calibri" panose="020F0502020204030204" pitchFamily="34" charset="0"/>
            </a:endParaRPr>
          </a:p>
          <a:p>
            <a:pPr algn="just"/>
            <a:endParaRPr lang="en-US" sz="2400" dirty="0" smtClean="0">
              <a:effectLst/>
              <a:latin typeface="Times New Roman" panose="02020603050405020304" pitchFamily="18" charset="0"/>
              <a:ea typeface="Calibri" panose="020F0502020204030204" pitchFamily="34" charset="0"/>
            </a:endParaRPr>
          </a:p>
          <a:p>
            <a:pPr algn="just"/>
            <a:r>
              <a:rPr lang="en-US" sz="2400" dirty="0" smtClean="0">
                <a:effectLst/>
                <a:latin typeface="Times New Roman" panose="02020603050405020304" pitchFamily="18" charset="0"/>
                <a:ea typeface="Calibri" panose="020F0502020204030204" pitchFamily="34" charset="0"/>
              </a:rPr>
              <a:t>They are trying out transparent peer review and putting out user comments and even doing away with accepting or rejecting of the manuscripts.</a:t>
            </a:r>
            <a:endParaRPr lang="en-US" sz="2400" dirty="0"/>
          </a:p>
        </p:txBody>
      </p:sp>
      <p:sp>
        <p:nvSpPr>
          <p:cNvPr id="3" name="TextBox 2"/>
          <p:cNvSpPr txBox="1"/>
          <p:nvPr/>
        </p:nvSpPr>
        <p:spPr>
          <a:xfrm>
            <a:off x="1751528" y="0"/>
            <a:ext cx="8036417"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Change is Round the Corner</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8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t"/>
          <p:cNvPicPr/>
          <p:nvPr/>
        </p:nvPicPr>
        <p:blipFill>
          <a:blip r:embed="rId2">
            <a:extLst>
              <a:ext uri="{28A0092B-C50C-407E-A947-70E740481C1C}">
                <a14:useLocalDpi xmlns:a14="http://schemas.microsoft.com/office/drawing/2010/main" val="0"/>
              </a:ext>
            </a:extLst>
          </a:blip>
          <a:srcRect/>
          <a:stretch>
            <a:fillRect/>
          </a:stretch>
        </p:blipFill>
        <p:spPr bwMode="auto">
          <a:xfrm>
            <a:off x="399246" y="292386"/>
            <a:ext cx="6040190" cy="6214055"/>
          </a:xfrm>
          <a:prstGeom prst="rect">
            <a:avLst/>
          </a:prstGeom>
          <a:noFill/>
          <a:ln>
            <a:noFill/>
          </a:ln>
        </p:spPr>
      </p:pic>
      <p:sp>
        <p:nvSpPr>
          <p:cNvPr id="3" name="TextBox 2"/>
          <p:cNvSpPr txBox="1"/>
          <p:nvPr/>
        </p:nvSpPr>
        <p:spPr>
          <a:xfrm flipH="1">
            <a:off x="7048284" y="0"/>
            <a:ext cx="4796737"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The Way Forward</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2011" y="2983916"/>
            <a:ext cx="591998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Challenge of Identifying the kind of Scientist one is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030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2067700" y="90153"/>
            <a:ext cx="7037663"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What type of scientist are you?</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1112784"/>
            <a:ext cx="11912958" cy="4458015"/>
          </a:xfrm>
          <a:prstGeom prst="rect">
            <a:avLst/>
          </a:prstGeom>
        </p:spPr>
        <p:txBody>
          <a:bodyPr wrap="square">
            <a:spAutoFit/>
          </a:bodyPr>
          <a:lstStyle/>
          <a:p>
            <a:pPr>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Here, an example of an </a:t>
            </a:r>
            <a:r>
              <a:rPr lang="en-US" i="1"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 priori</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study that is conducted within an existing paradigm can be illustrated by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2"/>
              </a:rPr>
              <a:t>Andrew Wiles</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a British mathematician best known for proving Fermat’s last theorem.</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Wiles solved the famous problem,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3"/>
              </a:rPr>
              <a:t>Fermat’s last theorem</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which had stumped mathematicians for 350 years. It was an established problem (existing paradigm) that Wiles had pondered for several years (</a:t>
            </a:r>
            <a:r>
              <a:rPr lang="en-US" i="1"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 priori</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and solving it won him the 2016 Abel Prize.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The strength of this type of scientist is that they are able to work on established problems in the field, but the limitation can be that they sometimes prefer to work individually rather than collaboratively.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 different approach is illustrated by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4"/>
              </a:rPr>
              <a:t>Alexander Fleming</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who famously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5"/>
              </a:rPr>
              <a:t>discovered penicillin</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by accident.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Fleming had placed an uncovered petri dish near a window, which became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6"/>
              </a:rPr>
              <a:t>contaminated with </a:t>
            </a:r>
            <a:r>
              <a:rPr lang="en-US" b="1" u="none" strike="noStrike" dirty="0" err="1"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6"/>
              </a:rPr>
              <a:t>mould</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Instead of merely throwing out the dish, he realized that bacteria near the mold were dying, which resulted in the identification of Penicillin.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Fleming’s discovery required him to move outside his paradigm when faced with the petri dish (</a:t>
            </a:r>
            <a:r>
              <a:rPr lang="en-US" i="1"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 posteriori</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The strength of this type of scientist is that they can make new, data-driven discoveries, but they risk becoming distracted by many different observations at once.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0960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2654"/>
            <a:ext cx="12192000" cy="5449697"/>
          </a:xfrm>
          <a:prstGeom prst="rect">
            <a:avLst/>
          </a:prstGeom>
        </p:spPr>
        <p:txBody>
          <a:bodyPr wrap="square">
            <a:spAutoFit/>
          </a:bodyPr>
          <a:lstStyle/>
          <a:p>
            <a:pPr algn="just">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If we look within the field of physics, we can illustrate the two remaining archetypes.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2"/>
              </a:rPr>
              <a:t>Niels Bohr</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came up with the Bohr model through a conceptual approach that was </a:t>
            </a:r>
            <a:r>
              <a:rPr lang="en-US" i="1"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 priori</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but outside the existing paradigm. The Bohr model of the atom was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3"/>
              </a:rPr>
              <a:t>the first</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that incorporated quantum theory, and it therefore departed radically from previous descriptions of the atom.</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The strength of this type of scientist is that they can create entirely new paradigms, but the limitation can be that they risk becoming too isolated from the mainstream.</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More recently, technological advancements have allowed physicists to run real-world experiments on previous conceptual work, as illustrated by the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4"/>
              </a:rPr>
              <a:t>discovery of the Higgs boson particle</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by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5"/>
              </a:rPr>
              <a:t>CERN</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scientists, which was </a:t>
            </a:r>
            <a:r>
              <a:rPr lang="en-US" i="1"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 posteriori</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and inside the existing paradigm.</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The strength of this type of scientist is that they can use data to build cumulative knowledge in the field, but the limitation can be that they might be reluctant to look outside their field to challenge underlying assumptions.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Although Wiles and the CERN researchers worked on problems that were typical of their fields, both Bohr and Fleming worked ‘outside the box’ in how they approached and reframed their objects of study.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As much as </a:t>
            </a:r>
            <a:r>
              <a:rPr lang="en-US" b="1" u="none" strike="noStrike" dirty="0" smtClean="0">
                <a:solidFill>
                  <a:srgbClr val="006699"/>
                </a:solidFill>
                <a:effectLst/>
                <a:latin typeface="Times" panose="02020603050405020304" pitchFamily="18" charset="0"/>
                <a:ea typeface="Times New Roman" panose="02020603050405020304" pitchFamily="18" charset="0"/>
                <a:cs typeface="Times New Roman" panose="02020603050405020304" pitchFamily="18" charset="0"/>
                <a:hlinkClick r:id="rId6"/>
              </a:rPr>
              <a:t>serendipity is acknowledged</a:t>
            </a:r>
            <a:r>
              <a:rPr lang="en-US" dirty="0" smtClean="0">
                <a:solidFill>
                  <a:srgbClr val="333333"/>
                </a:solidFill>
                <a:effectLst/>
                <a:latin typeface="Times" panose="02020603050405020304" pitchFamily="18" charset="0"/>
                <a:ea typeface="Times New Roman" panose="02020603050405020304" pitchFamily="18" charset="0"/>
                <a:cs typeface="Times New Roman" panose="02020603050405020304" pitchFamily="18" charset="0"/>
              </a:rPr>
              <a:t> to advance scientific breakthroughs, it could be argued that the ability to work in an unconventional way like Fleming did is harder today than it was more than a century ago due to current publication pressures, research requirements and diverse deadlines.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flipH="1">
            <a:off x="2067700" y="90153"/>
            <a:ext cx="7037663"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What type of scientist are you?</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17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821" y="150003"/>
            <a:ext cx="11642500"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Generational or Vertical Transfer of Knowledge</a:t>
            </a:r>
            <a:endParaRPr lang="en-US" sz="4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 y="1210614"/>
            <a:ext cx="5207884" cy="4401205"/>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Science is a progression of knowledge</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results are repeatable and neutral</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story starts with Aristotle…</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One of the greatest minds of the world: Aristotle: Universe made of five elements, hot and cold, circular motion, heavy bodies fall faster than light</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But, Pythagoras, 200 years prior had propounded circular motion</a:t>
            </a:r>
          </a:p>
          <a:p>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885" y="1028318"/>
            <a:ext cx="6984116" cy="5829682"/>
          </a:xfrm>
          <a:prstGeom prst="rect">
            <a:avLst/>
          </a:prstGeom>
        </p:spPr>
      </p:pic>
    </p:spTree>
    <p:extLst>
      <p:ext uri="{BB962C8B-B14F-4D97-AF65-F5344CB8AC3E}">
        <p14:creationId xmlns:p14="http://schemas.microsoft.com/office/powerpoint/2010/main" val="399122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196" y="648932"/>
            <a:ext cx="9676327" cy="1446550"/>
          </a:xfrm>
          <a:prstGeom prst="rect">
            <a:avLst/>
          </a:prstGeom>
        </p:spPr>
        <p:txBody>
          <a:bodyPr wrap="square">
            <a:spAutoFit/>
          </a:bodyPr>
          <a:lstStyle/>
          <a:p>
            <a:r>
              <a:rPr lang="en-US" sz="8800" dirty="0" smtClean="0">
                <a:solidFill>
                  <a:srgbClr val="212529"/>
                </a:solidFill>
                <a:effectLst/>
                <a:latin typeface="Times New Roman" panose="02020603050405020304" pitchFamily="18" charset="0"/>
                <a:ea typeface="Times New Roman" panose="02020603050405020304" pitchFamily="18" charset="0"/>
              </a:rPr>
              <a:t>Co-first Authors</a:t>
            </a:r>
            <a:endParaRPr lang="en-US" sz="8800" dirty="0"/>
          </a:p>
        </p:txBody>
      </p:sp>
      <p:sp>
        <p:nvSpPr>
          <p:cNvPr id="4" name="Rectangle 3"/>
          <p:cNvSpPr/>
          <p:nvPr/>
        </p:nvSpPr>
        <p:spPr>
          <a:xfrm>
            <a:off x="536619" y="2814806"/>
            <a:ext cx="9277082" cy="468077"/>
          </a:xfrm>
          <a:prstGeom prst="rect">
            <a:avLst/>
          </a:prstGeom>
        </p:spPr>
        <p:txBody>
          <a:bodyPr wrap="square">
            <a:spAutoFit/>
          </a:bodyPr>
          <a:lstStyle/>
          <a:p>
            <a:pPr>
              <a:lnSpc>
                <a:spcPct val="107000"/>
              </a:lnSpc>
              <a:spcBef>
                <a:spcPts val="2250"/>
              </a:spcBef>
              <a:spcAft>
                <a:spcPts val="2250"/>
              </a:spcAft>
            </a:pPr>
            <a:r>
              <a:rPr lang="en-US" sz="2400" b="1" dirty="0" smtClean="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Multiple people contribute equally to a particular work is not evident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21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9531"/>
            <a:ext cx="12093262" cy="6365461"/>
          </a:xfrm>
          <a:prstGeom prst="rect">
            <a:avLst/>
          </a:prstGeom>
        </p:spPr>
        <p:txBody>
          <a:bodyPr wrap="square">
            <a:spAutoFit/>
          </a:bodyPr>
          <a:lstStyle/>
          <a:p>
            <a:pPr algn="ctr">
              <a:lnSpc>
                <a:spcPct val="107000"/>
              </a:lnSpc>
              <a:spcAft>
                <a:spcPts val="800"/>
              </a:spcAft>
            </a:pP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THANK YOU</a:t>
            </a:r>
          </a:p>
          <a:p>
            <a:pPr algn="just">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Carsten Lund Pedersen &amp; Thomas Ritter. 2019. What kind of scientist are you</a:t>
            </a:r>
            <a:r>
              <a:rPr lang="en-US" dirty="0" smtClean="0">
                <a:latin typeface="Times New Roman" panose="02020603050405020304" pitchFamily="18" charset="0"/>
                <a:ea typeface="Calibri" panose="020F0502020204030204" pitchFamily="34" charset="0"/>
                <a:cs typeface="Times New Roman" panose="02020603050405020304" pitchFamily="18" charset="0"/>
              </a:rPr>
              <a:t>? Nature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Oldenberg</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Henry. Accessed on 14-10-2019. https://en.wikipedia.org/wiki/Henry_Oldenburg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Editorial. The rise of the platforms. 2019. Nature Physics, VOL 15, 871, https://doi.org/10.1038/s41567-019-0667-5</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Roemer Robin Chin and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Borchardt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Rachel. 2015.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Altmetrics</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Library Technology Reports. alatechsource.org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 Sinatra, D. Wang, P. Deville, C. Song, A.-L.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Barabási</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2016. Quantifying the evolution of individual scientific impact. Science 354, aaf5239 (2016).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doi</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10.1126/science.aaf5239;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pmid</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27811240</a:t>
            </a:r>
          </a:p>
          <a:p>
            <a:pPr algn="just">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Web of Science. 2019. Highly cited researchers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2237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4461"/>
            <a:ext cx="12192001" cy="6247864"/>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Copernicus got the first inkling of heliocentric universe from Pythagoras</a:t>
            </a:r>
          </a:p>
          <a:p>
            <a:pPr algn="just"/>
            <a:endParaRPr lang="en-US" sz="4000" dirty="0" smtClean="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Ptolemy predicted the future positions of planets though he had an unshakeable faith in geocentric universe</a:t>
            </a:r>
          </a:p>
          <a:p>
            <a:pPr algn="just"/>
            <a:endParaRPr lang="en-US" sz="4000" dirty="0" smtClean="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Greek </a:t>
            </a:r>
            <a:r>
              <a:rPr lang="en-US" sz="4000" dirty="0">
                <a:latin typeface="Times New Roman" panose="02020603050405020304" pitchFamily="18" charset="0"/>
                <a:cs typeface="Times New Roman" panose="02020603050405020304" pitchFamily="18" charset="0"/>
              </a:rPr>
              <a:t>astronomer Aristarchus of Samos had already predicted, not proved, that the sun was at the </a:t>
            </a:r>
            <a:r>
              <a:rPr lang="en-US" sz="4000" dirty="0" smtClean="0">
                <a:latin typeface="Times New Roman" panose="02020603050405020304" pitchFamily="18" charset="0"/>
                <a:cs typeface="Times New Roman" panose="02020603050405020304" pitchFamily="18" charset="0"/>
              </a:rPr>
              <a:t>center</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48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4" y="111585"/>
            <a:ext cx="11848565" cy="9325630"/>
          </a:xfrm>
          <a:prstGeom prst="rect">
            <a:avLst/>
          </a:prstGeom>
          <a:noFill/>
        </p:spPr>
        <p:txBody>
          <a:bodyPr wrap="square" rtlCol="0">
            <a:spAutoFit/>
          </a:bodyPr>
          <a:lstStyle/>
          <a:p>
            <a:pPr algn="just"/>
            <a:r>
              <a:rPr lang="en-US" sz="4000" dirty="0" err="1" smtClean="0">
                <a:latin typeface="Times New Roman" panose="02020603050405020304" pitchFamily="18" charset="0"/>
                <a:cs typeface="Times New Roman" panose="02020603050405020304" pitchFamily="18" charset="0"/>
              </a:rPr>
              <a:t>Tycho</a:t>
            </a:r>
            <a:r>
              <a:rPr lang="en-US" sz="4000" dirty="0" smtClean="0">
                <a:latin typeface="Times New Roman" panose="02020603050405020304" pitchFamily="18" charset="0"/>
                <a:cs typeface="Times New Roman" panose="02020603050405020304" pitchFamily="18" charset="0"/>
              </a:rPr>
              <a:t> Brahe and Johannes Kepler improved upon  Copernicus’ conclusions. </a:t>
            </a:r>
          </a:p>
          <a:p>
            <a:pPr algn="just"/>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Kepler showed that the orbits of the planets were slightly elliptical and that they do not move about the sun in perfect circles. </a:t>
            </a:r>
          </a:p>
          <a:p>
            <a:pPr algn="just"/>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Kepler himself did not believe this because of Aristotle.</a:t>
            </a:r>
          </a:p>
          <a:p>
            <a:pPr algn="just"/>
            <a:endParaRPr lang="en-US" sz="4000" dirty="0" smtClean="0">
              <a:latin typeface="Times New Roman" panose="02020603050405020304" pitchFamily="18" charset="0"/>
              <a:cs typeface="Times New Roman" panose="02020603050405020304" pitchFamily="18" charset="0"/>
            </a:endParaRPr>
          </a:p>
          <a:p>
            <a:pPr algn="just"/>
            <a:r>
              <a:rPr lang="en-US" sz="4000" dirty="0" err="1" smtClean="0">
                <a:effectLst/>
                <a:latin typeface="Times New Roman" panose="02020603050405020304" pitchFamily="18" charset="0"/>
                <a:ea typeface="Calibri" panose="020F0502020204030204" pitchFamily="34" charset="0"/>
                <a:cs typeface="Times New Roman" panose="02020603050405020304" pitchFamily="18" charset="0"/>
              </a:rPr>
              <a:t>Tycho</a:t>
            </a:r>
            <a:r>
              <a:rPr lang="en-US" sz="4000" dirty="0" smtClean="0">
                <a:effectLst/>
                <a:latin typeface="Times New Roman" panose="02020603050405020304" pitchFamily="18" charset="0"/>
                <a:ea typeface="Calibri" panose="020F0502020204030204" pitchFamily="34" charset="0"/>
                <a:cs typeface="Times New Roman" panose="02020603050405020304" pitchFamily="18" charset="0"/>
              </a:rPr>
              <a:t> Brahe also opposed heliocentric concept. He felt laws of god were violated. </a:t>
            </a:r>
          </a:p>
          <a:p>
            <a:pPr algn="just"/>
            <a:endParaRPr lang="en-US" sz="4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4000" dirty="0" smtClean="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18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2551837"/>
            <a:ext cx="11848563" cy="3046988"/>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cs typeface="Times New Roman" panose="02020603050405020304" pitchFamily="18" charset="0"/>
              </a:rPr>
              <a:t>Galileo was not so fortunate as Kepler. He actively demolished may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Aristotalean</a:t>
            </a:r>
            <a:r>
              <a:rPr lang="en-US" sz="3200" dirty="0">
                <a:latin typeface="Times New Roman" panose="02020603050405020304" pitchFamily="18" charset="0"/>
                <a:ea typeface="Calibri" panose="020F0502020204030204" pitchFamily="34" charset="0"/>
                <a:cs typeface="Times New Roman" panose="02020603050405020304" pitchFamily="18" charset="0"/>
              </a:rPr>
              <a:t> truths, he was punished for those going against the church. But he was an experimentalist. He carried out many experiments, the most famous being the fall of uneven weights and frictionless motion. These were the clues to Newton to formulate his idea of inertia and first law of motion.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18940" y="368971"/>
            <a:ext cx="11848564" cy="1569660"/>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cs typeface="Times New Roman" panose="02020603050405020304" pitchFamily="18" charset="0"/>
              </a:rPr>
              <a:t>To show that earth is at the center and not the sun, he made innumerable observations, published in 1592. He accepted the sun centric view and allowed Kepler to be his assistant and successor.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3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190"/>
            <a:ext cx="12192000" cy="5589094"/>
          </a:xfrm>
          <a:prstGeom prst="rect">
            <a:avLst/>
          </a:prstGeom>
        </p:spPr>
        <p:txBody>
          <a:bodyPr wrap="square">
            <a:spAutoFit/>
          </a:bodyPr>
          <a:lstStyle/>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gravitation theory enunciated in Principia by Newton is linked to a controversy. Robert Hooke had delivered a lecture before the Royal Society of London enunciating his understanding of the law of universal gravitation. This lecture took place five years before Principia was published. Hooke was upset that his work was not acknowledged.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Hooke also accused Christian Huygens of appropriating his discovery of oscillations of coiled springs were practically synchronous. This property can be used to keep time. Hooke was building this watch, but it was Huygens who completed 3 months before and patented this idea.</a:t>
            </a:r>
          </a:p>
          <a:p>
            <a:pPr algn="just">
              <a:lnSpc>
                <a:spcPct val="107000"/>
              </a:lnSpc>
              <a:spcAft>
                <a:spcPts val="8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But, Huygens got this idea from Galileo who timed the oscillations of a pendulum, with his pulse, while in church and found them to be constant even when the swings got smaller.</a:t>
            </a:r>
          </a:p>
          <a:p>
            <a:pPr algn="just">
              <a:lnSpc>
                <a:spcPct val="107000"/>
              </a:lnSpc>
              <a:spcAft>
                <a:spcPts val="8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Huygens is also famous for enunciating the theory of light and felt light spreads in waves. Newton, on the other hand, advanced corpuscular theory. James Clerk Maxwell showed wave theory was applicable.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But then Einstein and Max Planck came along and revived the corpuscular theory in the study of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photoelectricity</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Modern views or the theory of everything combines both these theories.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725769" y="0"/>
            <a:ext cx="9298546"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The Cross Cutters and Mavericks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54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soE36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8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34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soF17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959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7813"/>
            <a:ext cx="11082270" cy="1139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da-DK" sz="3800" b="1" dirty="0" smtClean="0">
                <a:solidFill>
                  <a:srgbClr val="FF0000"/>
                </a:solidFill>
                <a:latin typeface="Times New Roman" panose="02020603050405020304" pitchFamily="18" charset="0"/>
                <a:cs typeface="Times New Roman" panose="02020603050405020304" pitchFamily="18" charset="0"/>
              </a:rPr>
              <a:t>Scientific communication: Classic Model </a:t>
            </a:r>
          </a:p>
          <a:p>
            <a:pPr algn="ctr">
              <a:defRPr/>
            </a:pPr>
            <a:r>
              <a:rPr lang="da-DK" sz="2500" dirty="0" smtClean="0">
                <a:solidFill>
                  <a:srgbClr val="FF0000"/>
                </a:solidFill>
                <a:latin typeface="Times New Roman" panose="02020603050405020304" pitchFamily="18" charset="0"/>
                <a:cs typeface="Times New Roman" panose="02020603050405020304" pitchFamily="18" charset="0"/>
              </a:rPr>
              <a:t>(prior to Web / open access)</a:t>
            </a:r>
            <a:endParaRPr lang="da-DK" sz="2500" dirty="0">
              <a:solidFill>
                <a:srgbClr val="FF0000"/>
              </a:solidFill>
              <a:latin typeface="Times New Roman" panose="02020603050405020304" pitchFamily="18" charset="0"/>
              <a:cs typeface="Times New Roman" panose="02020603050405020304" pitchFamily="18" charset="0"/>
            </a:endParaRPr>
          </a:p>
        </p:txBody>
      </p:sp>
      <p:grpSp>
        <p:nvGrpSpPr>
          <p:cNvPr id="6" name="Group 3"/>
          <p:cNvGrpSpPr>
            <a:grpSpLocks/>
          </p:cNvGrpSpPr>
          <p:nvPr/>
        </p:nvGrpSpPr>
        <p:grpSpPr bwMode="auto">
          <a:xfrm>
            <a:off x="250825" y="1700213"/>
            <a:ext cx="11803800" cy="4619625"/>
            <a:chOff x="158" y="1071"/>
            <a:chExt cx="5534" cy="2910"/>
          </a:xfrm>
        </p:grpSpPr>
        <p:sp>
          <p:nvSpPr>
            <p:cNvPr id="7" name="Cloud"/>
            <p:cNvSpPr>
              <a:spLocks noChangeAspect="1" noEditPoints="1" noChangeArrowheads="1"/>
            </p:cNvSpPr>
            <p:nvPr/>
          </p:nvSpPr>
          <p:spPr bwMode="auto">
            <a:xfrm>
              <a:off x="385" y="2704"/>
              <a:ext cx="1136" cy="761"/>
            </a:xfrm>
            <a:custGeom>
              <a:avLst/>
              <a:gdLst>
                <a:gd name="T0" fmla="*/ 4 w 21600"/>
                <a:gd name="T1" fmla="*/ 381 h 21600"/>
                <a:gd name="T2" fmla="*/ 568 w 21600"/>
                <a:gd name="T3" fmla="*/ 760 h 21600"/>
                <a:gd name="T4" fmla="*/ 1135 w 21600"/>
                <a:gd name="T5" fmla="*/ 381 h 21600"/>
                <a:gd name="T6" fmla="*/ 568 w 21600"/>
                <a:gd name="T7" fmla="*/ 44 h 21600"/>
                <a:gd name="T8" fmla="*/ 0 60000 65536"/>
                <a:gd name="T9" fmla="*/ 0 60000 65536"/>
                <a:gd name="T10" fmla="*/ 0 60000 65536"/>
                <a:gd name="T11" fmla="*/ 0 60000 65536"/>
                <a:gd name="T12" fmla="*/ 2985 w 21600"/>
                <a:gd name="T13" fmla="*/ 3264 h 21600"/>
                <a:gd name="T14" fmla="*/ 17094 w 21600"/>
                <a:gd name="T15" fmla="*/ 1734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b="1">
                  <a:solidFill>
                    <a:srgbClr val="FF0000"/>
                  </a:solidFill>
                  <a:latin typeface="Times New Roman" panose="02020603050405020304" pitchFamily="18" charset="0"/>
                  <a:cs typeface="Times New Roman" panose="02020603050405020304" pitchFamily="18" charset="0"/>
                </a:rPr>
                <a:t>Research idea &amp; activities</a:t>
              </a:r>
            </a:p>
          </p:txBody>
        </p:sp>
        <p:sp>
          <p:nvSpPr>
            <p:cNvPr id="8" name="Document"/>
            <p:cNvSpPr>
              <a:spLocks noEditPoints="1" noChangeArrowheads="1"/>
            </p:cNvSpPr>
            <p:nvPr/>
          </p:nvSpPr>
          <p:spPr bwMode="auto">
            <a:xfrm>
              <a:off x="1655" y="1117"/>
              <a:ext cx="681" cy="842"/>
            </a:xfrm>
            <a:custGeom>
              <a:avLst/>
              <a:gdLst>
                <a:gd name="T0" fmla="*/ 339 w 21600"/>
                <a:gd name="T1" fmla="*/ 843 h 21600"/>
                <a:gd name="T2" fmla="*/ 3 w 21600"/>
                <a:gd name="T3" fmla="*/ 423 h 21600"/>
                <a:gd name="T4" fmla="*/ 339 w 21600"/>
                <a:gd name="T5" fmla="*/ 3 h 21600"/>
                <a:gd name="T6" fmla="*/ 684 w 21600"/>
                <a:gd name="T7" fmla="*/ 415 h 21600"/>
                <a:gd name="T8" fmla="*/ 339 w 21600"/>
                <a:gd name="T9" fmla="*/ 843 h 21600"/>
                <a:gd name="T10" fmla="*/ 0 w 21600"/>
                <a:gd name="T11" fmla="*/ 0 h 21600"/>
                <a:gd name="T12" fmla="*/ 681 w 21600"/>
                <a:gd name="T13" fmla="*/ 0 h 21600"/>
                <a:gd name="T14" fmla="*/ 681 w 21600"/>
                <a:gd name="T15" fmla="*/ 842 h 21600"/>
                <a:gd name="T16" fmla="*/ 0 60000 65536"/>
                <a:gd name="T17" fmla="*/ 0 60000 65536"/>
                <a:gd name="T18" fmla="*/ 0 60000 65536"/>
                <a:gd name="T19" fmla="*/ 0 60000 65536"/>
                <a:gd name="T20" fmla="*/ 0 60000 65536"/>
                <a:gd name="T21" fmla="*/ 0 60000 65536"/>
                <a:gd name="T22" fmla="*/ 0 60000 65536"/>
                <a:gd name="T23" fmla="*/ 0 60000 65536"/>
                <a:gd name="T24" fmla="*/ 983 w 21600"/>
                <a:gd name="T25" fmla="*/ 821 h 21600"/>
                <a:gd name="T26" fmla="*/ 20617 w 21600"/>
                <a:gd name="T27" fmla="*/ 1641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400" b="1">
                  <a:solidFill>
                    <a:srgbClr val="FF0000"/>
                  </a:solidFill>
                  <a:latin typeface="Times New Roman" panose="02020603050405020304" pitchFamily="18" charset="0"/>
                  <a:cs typeface="Times New Roman" panose="02020603050405020304" pitchFamily="18" charset="0"/>
                </a:rPr>
                <a:t>TechnicalResearch report</a:t>
              </a:r>
            </a:p>
          </p:txBody>
        </p:sp>
        <p:sp>
          <p:nvSpPr>
            <p:cNvPr id="9" name="Line 6"/>
            <p:cNvSpPr>
              <a:spLocks noChangeShapeType="1"/>
            </p:cNvSpPr>
            <p:nvPr/>
          </p:nvSpPr>
          <p:spPr bwMode="auto">
            <a:xfrm flipV="1">
              <a:off x="2426" y="1344"/>
              <a:ext cx="227" cy="226"/>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0" name="Line 7"/>
            <p:cNvSpPr>
              <a:spLocks noChangeShapeType="1"/>
            </p:cNvSpPr>
            <p:nvPr/>
          </p:nvSpPr>
          <p:spPr bwMode="auto">
            <a:xfrm>
              <a:off x="2426" y="1570"/>
              <a:ext cx="227" cy="182"/>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1" name="Letter"/>
            <p:cNvSpPr>
              <a:spLocks noEditPoints="1" noChangeArrowheads="1"/>
            </p:cNvSpPr>
            <p:nvPr/>
          </p:nvSpPr>
          <p:spPr bwMode="auto">
            <a:xfrm>
              <a:off x="2835" y="1071"/>
              <a:ext cx="861" cy="317"/>
            </a:xfrm>
            <a:custGeom>
              <a:avLst/>
              <a:gdLst>
                <a:gd name="T0" fmla="*/ 0 w 21600"/>
                <a:gd name="T1" fmla="*/ 0 h 21600"/>
                <a:gd name="T2" fmla="*/ 431 w 21600"/>
                <a:gd name="T3" fmla="*/ 0 h 21600"/>
                <a:gd name="T4" fmla="*/ 861 w 21600"/>
                <a:gd name="T5" fmla="*/ 0 h 21600"/>
                <a:gd name="T6" fmla="*/ 861 w 21600"/>
                <a:gd name="T7" fmla="*/ 159 h 21600"/>
                <a:gd name="T8" fmla="*/ 861 w 21600"/>
                <a:gd name="T9" fmla="*/ 317 h 21600"/>
                <a:gd name="T10" fmla="*/ 431 w 21600"/>
                <a:gd name="T11" fmla="*/ 317 h 21600"/>
                <a:gd name="T12" fmla="*/ 0 w 21600"/>
                <a:gd name="T13" fmla="*/ 317 h 21600"/>
                <a:gd name="T14" fmla="*/ 0 w 21600"/>
                <a:gd name="T15" fmla="*/ 159 h 21600"/>
                <a:gd name="T16" fmla="*/ 0 60000 65536"/>
                <a:gd name="T17" fmla="*/ 0 60000 65536"/>
                <a:gd name="T18" fmla="*/ 0 60000 65536"/>
                <a:gd name="T19" fmla="*/ 0 60000 65536"/>
                <a:gd name="T20" fmla="*/ 0 60000 65536"/>
                <a:gd name="T21" fmla="*/ 0 60000 65536"/>
                <a:gd name="T22" fmla="*/ 0 60000 65536"/>
                <a:gd name="T23" fmla="*/ 0 60000 65536"/>
                <a:gd name="T24" fmla="*/ 5293 w 21600"/>
                <a:gd name="T25" fmla="*/ 9199 h 21600"/>
                <a:gd name="T26" fmla="*/ 17511 w 21600"/>
                <a:gd name="T27" fmla="*/ 1839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Peers</a:t>
              </a:r>
              <a:endParaRPr lang="da-DK"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filecab2"/>
            <p:cNvSpPr>
              <a:spLocks noEditPoints="1" noChangeArrowheads="1"/>
            </p:cNvSpPr>
            <p:nvPr/>
          </p:nvSpPr>
          <p:spPr bwMode="auto">
            <a:xfrm>
              <a:off x="2925" y="1616"/>
              <a:ext cx="545" cy="317"/>
            </a:xfrm>
            <a:custGeom>
              <a:avLst/>
              <a:gdLst>
                <a:gd name="T0" fmla="*/ 273 w 21600"/>
                <a:gd name="T1" fmla="*/ 0 h 21600"/>
                <a:gd name="T2" fmla="*/ 0 w 21600"/>
                <a:gd name="T3" fmla="*/ 0 h 21600"/>
                <a:gd name="T4" fmla="*/ 0 w 21600"/>
                <a:gd name="T5" fmla="*/ 159 h 21600"/>
                <a:gd name="T6" fmla="*/ 0 w 21600"/>
                <a:gd name="T7" fmla="*/ 299 h 21600"/>
                <a:gd name="T8" fmla="*/ 273 w 21600"/>
                <a:gd name="T9" fmla="*/ 317 h 21600"/>
                <a:gd name="T10" fmla="*/ 545 w 21600"/>
                <a:gd name="T11" fmla="*/ 299 h 21600"/>
                <a:gd name="T12" fmla="*/ 545 w 21600"/>
                <a:gd name="T13" fmla="*/ 159 h 21600"/>
                <a:gd name="T14" fmla="*/ 545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91 w 21600"/>
                <a:gd name="T25" fmla="*/ 477 h 21600"/>
                <a:gd name="T26" fmla="*/ 20530 w 21600"/>
                <a:gd name="T27" fmla="*/ 197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400" b="1">
                  <a:solidFill>
                    <a:srgbClr val="FF0000"/>
                  </a:solidFill>
                  <a:latin typeface="Times New Roman" panose="02020603050405020304" pitchFamily="18" charset="0"/>
                  <a:cs typeface="Times New Roman" panose="02020603050405020304" pitchFamily="18" charset="0"/>
                </a:rPr>
                <a:t>Archive</a:t>
              </a:r>
            </a:p>
          </p:txBody>
        </p:sp>
        <p:sp>
          <p:nvSpPr>
            <p:cNvPr id="13" name="Documents"/>
            <p:cNvSpPr>
              <a:spLocks noEditPoints="1" noChangeArrowheads="1"/>
            </p:cNvSpPr>
            <p:nvPr/>
          </p:nvSpPr>
          <p:spPr bwMode="auto">
            <a:xfrm>
              <a:off x="2426" y="2659"/>
              <a:ext cx="772" cy="907"/>
            </a:xfrm>
            <a:custGeom>
              <a:avLst/>
              <a:gdLst>
                <a:gd name="T0" fmla="*/ 0 w 21600"/>
                <a:gd name="T1" fmla="*/ 118 h 21600"/>
                <a:gd name="T2" fmla="*/ 124 w 21600"/>
                <a:gd name="T3" fmla="*/ 0 h 21600"/>
                <a:gd name="T4" fmla="*/ 774 w 21600"/>
                <a:gd name="T5" fmla="*/ 791 h 21600"/>
                <a:gd name="T6" fmla="*/ 713 w 21600"/>
                <a:gd name="T7" fmla="*/ 849 h 21600"/>
                <a:gd name="T8" fmla="*/ 652 w 21600"/>
                <a:gd name="T9" fmla="*/ 908 h 21600"/>
                <a:gd name="T10" fmla="*/ 713 w 21600"/>
                <a:gd name="T11" fmla="*/ 60 h 21600"/>
                <a:gd name="T12" fmla="*/ 652 w 21600"/>
                <a:gd name="T13" fmla="*/ 118 h 21600"/>
                <a:gd name="T14" fmla="*/ 59 w 21600"/>
                <a:gd name="T15" fmla="*/ 60 h 21600"/>
                <a:gd name="T16" fmla="*/ 772 w 21600"/>
                <a:gd name="T17" fmla="*/ 0 h 21600"/>
                <a:gd name="T18" fmla="*/ 386 w 21600"/>
                <a:gd name="T19" fmla="*/ 0 h 21600"/>
                <a:gd name="T20" fmla="*/ 0 w 21600"/>
                <a:gd name="T21" fmla="*/ 454 h 21600"/>
                <a:gd name="T22" fmla="*/ 772 w 21600"/>
                <a:gd name="T23" fmla="*/ 45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51 w 21600"/>
                <a:gd name="T37" fmla="*/ 4168 h 21600"/>
                <a:gd name="T38" fmla="*/ 16536 w 21600"/>
                <a:gd name="T39" fmla="*/ 17313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b="1">
                  <a:solidFill>
                    <a:srgbClr val="FF0000"/>
                  </a:solidFill>
                  <a:latin typeface="Times New Roman" panose="02020603050405020304" pitchFamily="18" charset="0"/>
                  <a:cs typeface="Times New Roman" panose="02020603050405020304" pitchFamily="18" charset="0"/>
                </a:rPr>
                <a:t>Conf.</a:t>
              </a:r>
            </a:p>
            <a:p>
              <a:pPr eaLnBrk="1" hangingPunct="1"/>
              <a:r>
                <a:rPr lang="da-DK" altLang="en-US" b="1">
                  <a:solidFill>
                    <a:srgbClr val="FF0000"/>
                  </a:solidFill>
                  <a:latin typeface="Times New Roman" panose="02020603050405020304" pitchFamily="18" charset="0"/>
                  <a:cs typeface="Times New Roman" panose="02020603050405020304" pitchFamily="18" charset="0"/>
                </a:rPr>
                <a:t>Papers</a:t>
              </a:r>
            </a:p>
            <a:p>
              <a:pPr eaLnBrk="1" hangingPunct="1"/>
              <a:r>
                <a:rPr lang="da-DK" altLang="en-US" sz="1200">
                  <a:solidFill>
                    <a:srgbClr val="FF0000"/>
                  </a:solidFill>
                  <a:latin typeface="Times New Roman" panose="02020603050405020304" pitchFamily="18" charset="0"/>
                  <a:cs typeface="Times New Roman" panose="02020603050405020304" pitchFamily="18" charset="0"/>
                </a:rPr>
                <a:t>(Peer reviewed)</a:t>
              </a:r>
            </a:p>
          </p:txBody>
        </p:sp>
        <p:sp>
          <p:nvSpPr>
            <p:cNvPr id="14" name="Documents"/>
            <p:cNvSpPr>
              <a:spLocks noEditPoints="1" noChangeArrowheads="1"/>
            </p:cNvSpPr>
            <p:nvPr/>
          </p:nvSpPr>
          <p:spPr bwMode="auto">
            <a:xfrm>
              <a:off x="3742" y="2659"/>
              <a:ext cx="914" cy="997"/>
            </a:xfrm>
            <a:custGeom>
              <a:avLst/>
              <a:gdLst>
                <a:gd name="T0" fmla="*/ 0 w 21600"/>
                <a:gd name="T1" fmla="*/ 129 h 21600"/>
                <a:gd name="T2" fmla="*/ 147 w 21600"/>
                <a:gd name="T3" fmla="*/ 0 h 21600"/>
                <a:gd name="T4" fmla="*/ 916 w 21600"/>
                <a:gd name="T5" fmla="*/ 869 h 21600"/>
                <a:gd name="T6" fmla="*/ 844 w 21600"/>
                <a:gd name="T7" fmla="*/ 933 h 21600"/>
                <a:gd name="T8" fmla="*/ 772 w 21600"/>
                <a:gd name="T9" fmla="*/ 998 h 21600"/>
                <a:gd name="T10" fmla="*/ 844 w 21600"/>
                <a:gd name="T11" fmla="*/ 66 h 21600"/>
                <a:gd name="T12" fmla="*/ 772 w 21600"/>
                <a:gd name="T13" fmla="*/ 129 h 21600"/>
                <a:gd name="T14" fmla="*/ 70 w 21600"/>
                <a:gd name="T15" fmla="*/ 66 h 21600"/>
                <a:gd name="T16" fmla="*/ 914 w 21600"/>
                <a:gd name="T17" fmla="*/ 0 h 21600"/>
                <a:gd name="T18" fmla="*/ 457 w 21600"/>
                <a:gd name="T19" fmla="*/ 0 h 21600"/>
                <a:gd name="T20" fmla="*/ 0 w 21600"/>
                <a:gd name="T21" fmla="*/ 498 h 21600"/>
                <a:gd name="T22" fmla="*/ 914 w 21600"/>
                <a:gd name="T23" fmla="*/ 498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54 w 21600"/>
                <a:gd name="T37" fmla="*/ 4181 h 21600"/>
                <a:gd name="T38" fmla="*/ 16519 w 21600"/>
                <a:gd name="T39" fmla="*/ 1731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b="1">
                  <a:solidFill>
                    <a:srgbClr val="FF0000"/>
                  </a:solidFill>
                  <a:latin typeface="Times New Roman" panose="02020603050405020304" pitchFamily="18" charset="0"/>
                  <a:cs typeface="Times New Roman" panose="02020603050405020304" pitchFamily="18" charset="0"/>
                </a:rPr>
                <a:t>Journal</a:t>
              </a:r>
            </a:p>
            <a:p>
              <a:pPr eaLnBrk="1" hangingPunct="1"/>
              <a:r>
                <a:rPr lang="da-DK" altLang="en-US" b="1">
                  <a:solidFill>
                    <a:srgbClr val="FF0000"/>
                  </a:solidFill>
                  <a:latin typeface="Times New Roman" panose="02020603050405020304" pitchFamily="18" charset="0"/>
                  <a:cs typeface="Times New Roman" panose="02020603050405020304" pitchFamily="18" charset="0"/>
                </a:rPr>
                <a:t>Articles</a:t>
              </a:r>
            </a:p>
            <a:p>
              <a:pPr eaLnBrk="1" hangingPunct="1"/>
              <a:r>
                <a:rPr lang="da-DK" altLang="en-US" sz="1200">
                  <a:solidFill>
                    <a:srgbClr val="FF0000"/>
                  </a:solidFill>
                  <a:latin typeface="Times New Roman" panose="02020603050405020304" pitchFamily="18" charset="0"/>
                  <a:cs typeface="Times New Roman" panose="02020603050405020304" pitchFamily="18" charset="0"/>
                </a:rPr>
                <a:t>(Peer reviewed)</a:t>
              </a:r>
            </a:p>
          </p:txBody>
        </p:sp>
        <p:sp>
          <p:nvSpPr>
            <p:cNvPr id="15" name="File"/>
            <p:cNvSpPr>
              <a:spLocks noEditPoints="1" noChangeArrowheads="1"/>
            </p:cNvSpPr>
            <p:nvPr/>
          </p:nvSpPr>
          <p:spPr bwMode="auto">
            <a:xfrm>
              <a:off x="5012" y="2205"/>
              <a:ext cx="635" cy="343"/>
            </a:xfrm>
            <a:custGeom>
              <a:avLst/>
              <a:gdLst>
                <a:gd name="T0" fmla="*/ 323 w 21600"/>
                <a:gd name="T1" fmla="*/ 51 h 21600"/>
                <a:gd name="T2" fmla="*/ 0 w 21600"/>
                <a:gd name="T3" fmla="*/ 172 h 21600"/>
                <a:gd name="T4" fmla="*/ 318 w 21600"/>
                <a:gd name="T5" fmla="*/ 343 h 21600"/>
                <a:gd name="T6" fmla="*/ 635 w 21600"/>
                <a:gd name="T7" fmla="*/ 172 h 21600"/>
                <a:gd name="T8" fmla="*/ 0 w 21600"/>
                <a:gd name="T9" fmla="*/ 343 h 21600"/>
                <a:gd name="T10" fmla="*/ 635 w 21600"/>
                <a:gd name="T11" fmla="*/ 343 h 21600"/>
                <a:gd name="T12" fmla="*/ 0 60000 65536"/>
                <a:gd name="T13" fmla="*/ 0 60000 65536"/>
                <a:gd name="T14" fmla="*/ 0 60000 65536"/>
                <a:gd name="T15" fmla="*/ 0 60000 65536"/>
                <a:gd name="T16" fmla="*/ 0 60000 65536"/>
                <a:gd name="T17" fmla="*/ 0 60000 65536"/>
                <a:gd name="T18" fmla="*/ 1089 w 21600"/>
                <a:gd name="T19" fmla="*/ 4597 h 21600"/>
                <a:gd name="T20" fmla="*/ 20648 w 21600"/>
                <a:gd name="T21" fmla="*/ 2027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200" b="1">
                  <a:solidFill>
                    <a:srgbClr val="FF0000"/>
                  </a:solidFill>
                  <a:latin typeface="Times New Roman" panose="02020603050405020304" pitchFamily="18" charset="0"/>
                  <a:cs typeface="Times New Roman" panose="02020603050405020304" pitchFamily="18" charset="0"/>
                </a:rPr>
                <a:t>Library</a:t>
              </a:r>
            </a:p>
            <a:p>
              <a:pPr eaLnBrk="1" hangingPunct="1"/>
              <a:r>
                <a:rPr lang="da-DK" altLang="en-US" sz="1200" b="1">
                  <a:solidFill>
                    <a:srgbClr val="FF0000"/>
                  </a:solidFill>
                  <a:latin typeface="Times New Roman" panose="02020603050405020304" pitchFamily="18" charset="0"/>
                  <a:cs typeface="Times New Roman" panose="02020603050405020304" pitchFamily="18" charset="0"/>
                </a:rPr>
                <a:t>index</a:t>
              </a:r>
            </a:p>
          </p:txBody>
        </p:sp>
        <p:sp>
          <p:nvSpPr>
            <p:cNvPr id="16" name="File"/>
            <p:cNvSpPr>
              <a:spLocks noEditPoints="1" noChangeArrowheads="1"/>
            </p:cNvSpPr>
            <p:nvPr/>
          </p:nvSpPr>
          <p:spPr bwMode="auto">
            <a:xfrm>
              <a:off x="5012" y="2840"/>
              <a:ext cx="635" cy="343"/>
            </a:xfrm>
            <a:custGeom>
              <a:avLst/>
              <a:gdLst>
                <a:gd name="T0" fmla="*/ 323 w 21600"/>
                <a:gd name="T1" fmla="*/ 51 h 21600"/>
                <a:gd name="T2" fmla="*/ 0 w 21600"/>
                <a:gd name="T3" fmla="*/ 172 h 21600"/>
                <a:gd name="T4" fmla="*/ 318 w 21600"/>
                <a:gd name="T5" fmla="*/ 343 h 21600"/>
                <a:gd name="T6" fmla="*/ 635 w 21600"/>
                <a:gd name="T7" fmla="*/ 172 h 21600"/>
                <a:gd name="T8" fmla="*/ 0 w 21600"/>
                <a:gd name="T9" fmla="*/ 343 h 21600"/>
                <a:gd name="T10" fmla="*/ 635 w 21600"/>
                <a:gd name="T11" fmla="*/ 343 h 21600"/>
                <a:gd name="T12" fmla="*/ 0 60000 65536"/>
                <a:gd name="T13" fmla="*/ 0 60000 65536"/>
                <a:gd name="T14" fmla="*/ 0 60000 65536"/>
                <a:gd name="T15" fmla="*/ 0 60000 65536"/>
                <a:gd name="T16" fmla="*/ 0 60000 65536"/>
                <a:gd name="T17" fmla="*/ 0 60000 65536"/>
                <a:gd name="T18" fmla="*/ 1089 w 21600"/>
                <a:gd name="T19" fmla="*/ 4597 h 21600"/>
                <a:gd name="T20" fmla="*/ 20648 w 21600"/>
                <a:gd name="T21" fmla="*/ 2027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200" b="1">
                  <a:solidFill>
                    <a:srgbClr val="FF0000"/>
                  </a:solidFill>
                  <a:latin typeface="Times New Roman" panose="02020603050405020304" pitchFamily="18" charset="0"/>
                  <a:cs typeface="Times New Roman" panose="02020603050405020304" pitchFamily="18" charset="0"/>
                </a:rPr>
                <a:t>Domain databases</a:t>
              </a:r>
            </a:p>
          </p:txBody>
        </p:sp>
        <p:sp>
          <p:nvSpPr>
            <p:cNvPr id="17" name="File"/>
            <p:cNvSpPr>
              <a:spLocks noEditPoints="1" noChangeArrowheads="1"/>
            </p:cNvSpPr>
            <p:nvPr/>
          </p:nvSpPr>
          <p:spPr bwMode="auto">
            <a:xfrm>
              <a:off x="5012" y="3475"/>
              <a:ext cx="680" cy="343"/>
            </a:xfrm>
            <a:custGeom>
              <a:avLst/>
              <a:gdLst>
                <a:gd name="T0" fmla="*/ 346 w 21600"/>
                <a:gd name="T1" fmla="*/ 51 h 21600"/>
                <a:gd name="T2" fmla="*/ 0 w 21600"/>
                <a:gd name="T3" fmla="*/ 172 h 21600"/>
                <a:gd name="T4" fmla="*/ 340 w 21600"/>
                <a:gd name="T5" fmla="*/ 343 h 21600"/>
                <a:gd name="T6" fmla="*/ 680 w 21600"/>
                <a:gd name="T7" fmla="*/ 172 h 21600"/>
                <a:gd name="T8" fmla="*/ 0 w 21600"/>
                <a:gd name="T9" fmla="*/ 343 h 21600"/>
                <a:gd name="T10" fmla="*/ 680 w 21600"/>
                <a:gd name="T11" fmla="*/ 343 h 21600"/>
                <a:gd name="T12" fmla="*/ 0 60000 65536"/>
                <a:gd name="T13" fmla="*/ 0 60000 65536"/>
                <a:gd name="T14" fmla="*/ 0 60000 65536"/>
                <a:gd name="T15" fmla="*/ 0 60000 65536"/>
                <a:gd name="T16" fmla="*/ 0 60000 65536"/>
                <a:gd name="T17" fmla="*/ 0 60000 65536"/>
                <a:gd name="T18" fmla="*/ 1080 w 21600"/>
                <a:gd name="T19" fmla="*/ 4597 h 21600"/>
                <a:gd name="T20" fmla="*/ 20647 w 21600"/>
                <a:gd name="T21" fmla="*/ 2027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da-DK" altLang="en-US" sz="1200" b="1">
                  <a:solidFill>
                    <a:srgbClr val="FF0000"/>
                  </a:solidFill>
                  <a:latin typeface="Times New Roman" panose="02020603050405020304" pitchFamily="18" charset="0"/>
                  <a:cs typeface="Times New Roman" panose="02020603050405020304" pitchFamily="18" charset="0"/>
                </a:rPr>
                <a:t>Citation</a:t>
              </a:r>
            </a:p>
            <a:p>
              <a:pPr eaLnBrk="1" hangingPunct="1"/>
              <a:r>
                <a:rPr lang="da-DK" altLang="en-US" sz="1200" b="1">
                  <a:solidFill>
                    <a:srgbClr val="FF0000"/>
                  </a:solidFill>
                  <a:latin typeface="Times New Roman" panose="02020603050405020304" pitchFamily="18" charset="0"/>
                  <a:cs typeface="Times New Roman" panose="02020603050405020304" pitchFamily="18" charset="0"/>
                </a:rPr>
                <a:t>database</a:t>
              </a:r>
            </a:p>
          </p:txBody>
        </p:sp>
        <p:sp>
          <p:nvSpPr>
            <p:cNvPr id="18" name="Line 15"/>
            <p:cNvSpPr>
              <a:spLocks noChangeShapeType="1"/>
            </p:cNvSpPr>
            <p:nvPr/>
          </p:nvSpPr>
          <p:spPr bwMode="auto">
            <a:xfrm>
              <a:off x="1701" y="3113"/>
              <a:ext cx="45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19" name="Line 16"/>
            <p:cNvSpPr>
              <a:spLocks noChangeShapeType="1"/>
            </p:cNvSpPr>
            <p:nvPr/>
          </p:nvSpPr>
          <p:spPr bwMode="auto">
            <a:xfrm>
              <a:off x="3334" y="3113"/>
              <a:ext cx="22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0" name="Line 17"/>
            <p:cNvSpPr>
              <a:spLocks noChangeShapeType="1"/>
            </p:cNvSpPr>
            <p:nvPr/>
          </p:nvSpPr>
          <p:spPr bwMode="auto">
            <a:xfrm flipV="1">
              <a:off x="4694" y="2432"/>
              <a:ext cx="227" cy="45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1" name="Line 18"/>
            <p:cNvSpPr>
              <a:spLocks noChangeShapeType="1"/>
            </p:cNvSpPr>
            <p:nvPr/>
          </p:nvSpPr>
          <p:spPr bwMode="auto">
            <a:xfrm>
              <a:off x="4694" y="3067"/>
              <a:ext cx="18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2" name="Line 19"/>
            <p:cNvSpPr>
              <a:spLocks noChangeShapeType="1"/>
            </p:cNvSpPr>
            <p:nvPr/>
          </p:nvSpPr>
          <p:spPr bwMode="auto">
            <a:xfrm>
              <a:off x="4694" y="3249"/>
              <a:ext cx="227" cy="3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3" name="Line 20"/>
            <p:cNvSpPr>
              <a:spLocks noChangeShapeType="1"/>
            </p:cNvSpPr>
            <p:nvPr/>
          </p:nvSpPr>
          <p:spPr bwMode="auto">
            <a:xfrm>
              <a:off x="1292" y="3884"/>
              <a:ext cx="13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4" name="Text Box 21"/>
            <p:cNvSpPr txBox="1">
              <a:spLocks noChangeArrowheads="1"/>
            </p:cNvSpPr>
            <p:nvPr/>
          </p:nvSpPr>
          <p:spPr bwMode="auto">
            <a:xfrm>
              <a:off x="748" y="3748"/>
              <a:ext cx="3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Time</a:t>
              </a:r>
            </a:p>
          </p:txBody>
        </p:sp>
        <p:sp>
          <p:nvSpPr>
            <p:cNvPr id="25" name="Line 22"/>
            <p:cNvSpPr>
              <a:spLocks noChangeShapeType="1"/>
            </p:cNvSpPr>
            <p:nvPr/>
          </p:nvSpPr>
          <p:spPr bwMode="auto">
            <a:xfrm flipV="1">
              <a:off x="1383" y="2069"/>
              <a:ext cx="227" cy="454"/>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6" name="Line 23"/>
            <p:cNvSpPr>
              <a:spLocks noChangeShapeType="1"/>
            </p:cNvSpPr>
            <p:nvPr/>
          </p:nvSpPr>
          <p:spPr bwMode="auto">
            <a:xfrm>
              <a:off x="2426" y="2115"/>
              <a:ext cx="273" cy="36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7" name="AutoShape 24"/>
            <p:cNvSpPr>
              <a:spLocks/>
            </p:cNvSpPr>
            <p:nvPr/>
          </p:nvSpPr>
          <p:spPr bwMode="auto">
            <a:xfrm>
              <a:off x="4014" y="1207"/>
              <a:ext cx="96" cy="576"/>
            </a:xfrm>
            <a:prstGeom prst="rightBrace">
              <a:avLst>
                <a:gd name="adj1" fmla="val 50000"/>
                <a:gd name="adj2" fmla="val 50000"/>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en-US" sz="18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Text Box 25"/>
            <p:cNvSpPr txBox="1">
              <a:spLocks noChangeArrowheads="1"/>
            </p:cNvSpPr>
            <p:nvPr/>
          </p:nvSpPr>
          <p:spPr bwMode="auto">
            <a:xfrm>
              <a:off x="4241" y="1207"/>
              <a:ext cx="85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da-DK"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Un-published</a:t>
              </a:r>
            </a:p>
            <a:p>
              <a:pPr eaLnBrk="1" hangingPunct="1">
                <a:spcBef>
                  <a:spcPct val="0"/>
                </a:spcBef>
                <a:buClrTx/>
                <a:buSzTx/>
                <a:buFontTx/>
                <a:buChar char="-"/>
              </a:pPr>
              <a:r>
                <a:rPr lang="da-DK"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non-peer review</a:t>
              </a:r>
            </a:p>
            <a:p>
              <a:pPr eaLnBrk="1" hangingPunct="1">
                <a:spcBef>
                  <a:spcPct val="0"/>
                </a:spcBef>
                <a:buClrTx/>
                <a:buSzTx/>
                <a:buFontTx/>
                <a:buChar char="-"/>
              </a:pPr>
              <a:r>
                <a:rPr lang="da-DK"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informal com.</a:t>
              </a:r>
            </a:p>
          </p:txBody>
        </p:sp>
        <p:sp>
          <p:nvSpPr>
            <p:cNvPr id="29" name="Line 26"/>
            <p:cNvSpPr>
              <a:spLocks noChangeShapeType="1"/>
            </p:cNvSpPr>
            <p:nvPr/>
          </p:nvSpPr>
          <p:spPr bwMode="auto">
            <a:xfrm>
              <a:off x="158" y="2659"/>
              <a:ext cx="273"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0" name="Line 27"/>
            <p:cNvSpPr>
              <a:spLocks noChangeShapeType="1"/>
            </p:cNvSpPr>
            <p:nvPr/>
          </p:nvSpPr>
          <p:spPr bwMode="auto">
            <a:xfrm>
              <a:off x="158" y="3113"/>
              <a:ext cx="1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1" name="Line 28"/>
            <p:cNvSpPr>
              <a:spLocks noChangeShapeType="1"/>
            </p:cNvSpPr>
            <p:nvPr/>
          </p:nvSpPr>
          <p:spPr bwMode="auto">
            <a:xfrm flipV="1">
              <a:off x="249" y="3475"/>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14116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1406</Words>
  <Application>Microsoft Office PowerPoint</Application>
  <PresentationFormat>Widescreen</PresentationFormat>
  <Paragraphs>207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宋体</vt:lpstr>
      <vt:lpstr>Arial</vt:lpstr>
      <vt:lpstr>Calibri</vt:lpstr>
      <vt:lpstr>Calibri Light</vt:lpstr>
      <vt:lpstr>Droid Sans Fallback</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iig</dc:creator>
  <cp:lastModifiedBy>iig</cp:lastModifiedBy>
  <cp:revision>27</cp:revision>
  <dcterms:created xsi:type="dcterms:W3CDTF">2019-11-22T21:42:04Z</dcterms:created>
  <dcterms:modified xsi:type="dcterms:W3CDTF">2019-11-23T01:40:42Z</dcterms:modified>
</cp:coreProperties>
</file>