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74" r:id="rId4"/>
    <p:sldId id="277" r:id="rId5"/>
    <p:sldId id="288" r:id="rId6"/>
    <p:sldId id="284" r:id="rId7"/>
    <p:sldId id="275" r:id="rId8"/>
    <p:sldId id="291" r:id="rId9"/>
    <p:sldId id="296" r:id="rId10"/>
    <p:sldId id="292" r:id="rId11"/>
    <p:sldId id="293" r:id="rId12"/>
    <p:sldId id="294" r:id="rId13"/>
    <p:sldId id="295" r:id="rId14"/>
    <p:sldId id="28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94" d="100"/>
          <a:sy n="94" d="100"/>
        </p:scale>
        <p:origin x="23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11/20/2019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11/20/2019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78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21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69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23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9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32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14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78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32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1D90FC-89D0-4462-8306-274724E3D2A4}" type="datetime1">
              <a:rPr lang="en-IN" smtClean="0"/>
              <a:t>20-11-2019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A1C609-CCB4-4F22-AC00-3B23EE3D0457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94F82-8ECF-46A4-8889-93CEB4F7275E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0E91-89D0-4A22-BD96-53B594A96808}" type="datetime1">
              <a:rPr lang="en-IN" smtClean="0"/>
              <a:t>20-11-2019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2F693-8011-45F1-9058-52BCA6CE3FE4}" type="datetime1">
              <a:rPr lang="en-IN" smtClean="0"/>
              <a:t>20-11-2019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4533C4-578A-4D5E-9A45-6A2F606BF525}" type="datetime1">
              <a:rPr lang="en-IN" smtClean="0"/>
              <a:t>20-11-2019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65F99-CA77-4CDE-8028-2D7245A14922}" type="datetime1">
              <a:rPr lang="en-IN" smtClean="0"/>
              <a:t>20-11-2019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73B37-40FE-47E4-9D43-ACBB282190CE}" type="datetime1">
              <a:rPr lang="en-IN" smtClean="0"/>
              <a:t>20-11-2019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86C5E-376D-4EC5-A16C-5D2C2DF1481E}" type="datetime1">
              <a:rPr lang="en-IN" smtClean="0"/>
              <a:t>20-11-2019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E73549B-7D6D-490C-8355-8DE1F63120C5}" type="datetime1">
              <a:rPr lang="en-IN" smtClean="0"/>
              <a:t>20-11-2019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A83BFB-E05F-4C19-955E-AD099406FBBF}" type="datetime1">
              <a:rPr lang="en-IN" smtClean="0"/>
              <a:t>20-11-2019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266BE7-899D-4075-917F-DBDE33B6B692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CAAF78-5360-44E4-A11E-F1F305ACEEA4}" type="datetime1">
              <a:rPr lang="en-IN" smtClean="0"/>
              <a:t>20-11-2019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IoS 2019 - Scholarly Communication and Scientometrics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108" y="750277"/>
            <a:ext cx="10506371" cy="1379498"/>
          </a:xfrm>
        </p:spPr>
        <p:txBody>
          <a:bodyPr>
            <a:noAutofit/>
          </a:bodyPr>
          <a:lstStyle/>
          <a:p>
            <a:pPr algn="l"/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  <a:t>Plan S:</a:t>
            </a:r>
            <a:b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An 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Opportunity or Challenge to Open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1400" y="2899758"/>
            <a:ext cx="5286572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Sadanand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Y.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Bansode</a:t>
            </a:r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HoD</a:t>
            </a:r>
            <a: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&amp; Professor, Library and Information Science</a:t>
            </a:r>
            <a:br>
              <a: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Savitribai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Phule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Pune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Maharashtra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sadanand@unipune.ac.in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7972" y="2899758"/>
            <a:ext cx="5199028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Sunita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Pujar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Librarian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Durgadevi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Saraf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Institute of Management Studies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Mumbai, Maharashtra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E-mail: sunita.pujar@dsims.org.in 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0985A0-DA8D-4CDC-AA28-5F8A50C3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442" y="371475"/>
            <a:ext cx="723558" cy="10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765174" y="1507005"/>
            <a:ext cx="6943726" cy="4334996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en-US" sz="2000" dirty="0" smtClean="0"/>
          </a:p>
          <a:p>
            <a:pPr lvl="0"/>
            <a:r>
              <a:rPr lang="en-US" sz="2400" dirty="0" smtClean="0"/>
              <a:t>Inequities </a:t>
            </a:r>
            <a:r>
              <a:rPr lang="en-US" sz="2400" dirty="0"/>
              <a:t>among scholars from different disciplines and geographic backgrounds </a:t>
            </a:r>
            <a:r>
              <a:rPr lang="en-US" sz="2400" dirty="0" smtClean="0"/>
              <a:t>scenario </a:t>
            </a:r>
            <a:r>
              <a:rPr lang="en-US" sz="2400" dirty="0"/>
              <a:t>may shift from unable to access to unable to publish owing to steep </a:t>
            </a:r>
            <a:r>
              <a:rPr lang="en-US" sz="2400" dirty="0" smtClean="0"/>
              <a:t>APCs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Funding APCs across disciplines varies and in case of Humanities and Social Sciences it is minimal or rare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5575" y="6382544"/>
            <a:ext cx="1063624" cy="365760"/>
          </a:xfrm>
        </p:spPr>
        <p:txBody>
          <a:bodyPr/>
          <a:lstStyle/>
          <a:p>
            <a:fld id="{866E5C02-BA93-4D30-99D3-4111746FED45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62421" y="6277442"/>
            <a:ext cx="3589154" cy="365125"/>
          </a:xfrm>
        </p:spPr>
        <p:txBody>
          <a:bodyPr/>
          <a:lstStyle/>
          <a:p>
            <a:pPr algn="l"/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10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2542" y="274638"/>
            <a:ext cx="7099301" cy="73104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Implications to Disciplines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Image result for discip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www.open.edu/openlearn/sites/www.open.edu.openlearn/files/ole_images/interdiscipline_inlin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1054100"/>
            <a:ext cx="4267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621088" y="1042985"/>
            <a:ext cx="10823573" cy="5097462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smtClean="0"/>
              <a:t>Trying </a:t>
            </a:r>
            <a:r>
              <a:rPr lang="en-US" sz="2400" dirty="0"/>
              <a:t>to manage research life of researchers asking </a:t>
            </a:r>
            <a:endParaRPr lang="en-US" sz="2400" dirty="0" smtClean="0"/>
          </a:p>
          <a:p>
            <a:pPr marL="109728" lvl="0" indent="0" algn="just">
              <a:buNone/>
            </a:pPr>
            <a:r>
              <a:rPr lang="en-US" sz="2400" dirty="0" smtClean="0"/>
              <a:t>   them </a:t>
            </a:r>
            <a:r>
              <a:rPr lang="en-US" sz="2400" dirty="0"/>
              <a:t>where to publish using a specific route of Open Access.</a:t>
            </a:r>
          </a:p>
          <a:p>
            <a:pPr lvl="0" algn="just"/>
            <a:endParaRPr lang="en-US" sz="1400" dirty="0"/>
          </a:p>
          <a:p>
            <a:pPr lvl="0" algn="just"/>
            <a:r>
              <a:rPr lang="en-US" sz="2400" dirty="0"/>
              <a:t>Concentrate only on subscription based access of publishers without fully considering the researchers.</a:t>
            </a:r>
          </a:p>
          <a:p>
            <a:pPr lvl="0" algn="just"/>
            <a:endParaRPr lang="en-US" sz="1400" dirty="0"/>
          </a:p>
          <a:p>
            <a:pPr lvl="0" algn="just"/>
            <a:r>
              <a:rPr lang="en-US" sz="2400" dirty="0"/>
              <a:t>Plan S move asking researchers to publish publicly funded research in purely Gold OA journals result in increasing cost of publication and publication divide among researchers</a:t>
            </a:r>
          </a:p>
          <a:p>
            <a:pPr lvl="0" algn="just"/>
            <a:endParaRPr lang="en-US" sz="1400" dirty="0"/>
          </a:p>
          <a:p>
            <a:pPr lvl="0" algn="just"/>
            <a:r>
              <a:rPr lang="en-US" sz="2400" dirty="0"/>
              <a:t>Issues such as problem of affordability, quality and sustainability, exclusion and violation of academic freedom would divide the research </a:t>
            </a:r>
            <a:r>
              <a:rPr lang="en-US" sz="2400" dirty="0" smtClean="0"/>
              <a:t>community</a:t>
            </a:r>
            <a:r>
              <a:rPr lang="en-IN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Social Sciences it is minimal or rare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4950" y="6327140"/>
            <a:ext cx="2560320" cy="365760"/>
          </a:xfrm>
        </p:spPr>
        <p:txBody>
          <a:bodyPr/>
          <a:lstStyle/>
          <a:p>
            <a:fld id="{2238BD70-78F8-4A57-BCB5-372879A01FBF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35501" y="6407945"/>
            <a:ext cx="4338838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11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374" y="160337"/>
            <a:ext cx="6696883" cy="7445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Implications to Researchers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Image result for discip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www.open.edu/openlearn/sites/www.open.edu.openlearn/files/ole_images/interdiscipline_inlin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Image result for resear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74" y="76992"/>
            <a:ext cx="269081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504821" y="1099971"/>
            <a:ext cx="9574215" cy="5164622"/>
          </a:xfrm>
        </p:spPr>
        <p:txBody>
          <a:bodyPr>
            <a:noAutofit/>
          </a:bodyPr>
          <a:lstStyle/>
          <a:p>
            <a:pPr marL="109728" lvl="0" indent="0">
              <a:buNone/>
            </a:pPr>
            <a:endParaRPr lang="en-US" sz="1050" dirty="0" smtClean="0"/>
          </a:p>
          <a:p>
            <a:pPr lvl="0" algn="just"/>
            <a:r>
              <a:rPr lang="en-US" sz="2400" dirty="0"/>
              <a:t>Bigger publishers are upset in regard to banning of hybrid journals from publications</a:t>
            </a:r>
          </a:p>
          <a:p>
            <a:pPr lvl="0" algn="just"/>
            <a:endParaRPr lang="en-US" sz="1400" dirty="0"/>
          </a:p>
          <a:p>
            <a:pPr lvl="0" algn="just"/>
            <a:r>
              <a:rPr lang="en-US" sz="2400" dirty="0"/>
              <a:t>Removing publishing options undermines research publishing eco-system and unsustainable for businesses</a:t>
            </a:r>
          </a:p>
          <a:p>
            <a:pPr lvl="0" algn="just"/>
            <a:endParaRPr lang="en-US" sz="1600" dirty="0"/>
          </a:p>
          <a:p>
            <a:pPr lvl="0" algn="just"/>
            <a:r>
              <a:rPr lang="en-US" sz="2400" dirty="0"/>
              <a:t>Implications for society publications are much higher as it is solely dependent on subscription fees</a:t>
            </a:r>
          </a:p>
          <a:p>
            <a:pPr lvl="0" algn="just"/>
            <a:endParaRPr lang="en-US" sz="1600" dirty="0"/>
          </a:p>
          <a:p>
            <a:pPr lvl="0" algn="just"/>
            <a:r>
              <a:rPr lang="en-US" sz="2400" dirty="0"/>
              <a:t>Society publishers feel Plan S is an existential threat to their business model.  Publishing articles with immediate open access with no subscriptions not an viable option and it may compromise the quality.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575" y="6416993"/>
            <a:ext cx="1317625" cy="365760"/>
          </a:xfrm>
        </p:spPr>
        <p:txBody>
          <a:bodyPr/>
          <a:lstStyle/>
          <a:p>
            <a:fld id="{2B6E076C-18D5-4F9C-BF24-DE414CD9B7FB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597" y="6234748"/>
            <a:ext cx="3913503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12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375" y="160337"/>
            <a:ext cx="6164869" cy="741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Implications to Publishers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Image result for discip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www.open.edu/openlearn/sites/www.open.edu.openlearn/files/ole_images/interdiscipline_inlin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Image result for elsev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905" y="617538"/>
            <a:ext cx="1604963" cy="20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john wiley &amp; 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37" y="30099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american statistical associ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87" y="5126673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307973" y="1319837"/>
            <a:ext cx="11221723" cy="4792662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/>
              <a:t>Global South signing </a:t>
            </a:r>
            <a:r>
              <a:rPr lang="en-US" sz="2800" dirty="0"/>
              <a:t>for Plan S may be </a:t>
            </a:r>
            <a:r>
              <a:rPr lang="en-US" sz="2800" dirty="0" smtClean="0"/>
              <a:t>double edge</a:t>
            </a:r>
          </a:p>
          <a:p>
            <a:pPr marL="109728" lvl="0" indent="0" algn="just">
              <a:buNone/>
            </a:pPr>
            <a:r>
              <a:rPr lang="en-US" sz="2800" dirty="0" smtClean="0"/>
              <a:t>   sword as </a:t>
            </a:r>
            <a:r>
              <a:rPr lang="en-US" sz="2800" dirty="0"/>
              <a:t>it may lead to pay for subscription fees and also to </a:t>
            </a:r>
            <a:r>
              <a:rPr lang="en-US" sz="2800" dirty="0" smtClean="0"/>
              <a:t>  </a:t>
            </a:r>
          </a:p>
          <a:p>
            <a:pPr marL="109728" lv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/>
              <a:t>publish </a:t>
            </a:r>
            <a:r>
              <a:rPr lang="en-US" sz="2800" dirty="0"/>
              <a:t>in </a:t>
            </a:r>
            <a:r>
              <a:rPr lang="en-US" sz="2800" dirty="0" smtClean="0"/>
              <a:t>journals</a:t>
            </a:r>
            <a:endParaRPr lang="en-US" sz="2800" dirty="0"/>
          </a:p>
          <a:p>
            <a:pPr lvl="0" algn="just"/>
            <a:endParaRPr lang="en-US" sz="2400" dirty="0"/>
          </a:p>
          <a:p>
            <a:pPr lvl="0" algn="just"/>
            <a:r>
              <a:rPr lang="en-US" sz="2800" dirty="0"/>
              <a:t>Some of the experts suggested to follow the existing licensing model for read element and choose local solutions for publishing element rather than taking part and initiating Plan S.</a:t>
            </a:r>
          </a:p>
          <a:p>
            <a:pPr lvl="0" algn="just"/>
            <a:endParaRPr lang="en-US" sz="2400" dirty="0"/>
          </a:p>
          <a:p>
            <a:pPr lvl="0" algn="just"/>
            <a:r>
              <a:rPr lang="en-US" sz="2800" dirty="0"/>
              <a:t>India initially was thinking to join Plan S but now decided </a:t>
            </a:r>
            <a:r>
              <a:rPr lang="en-US" sz="2800" dirty="0" smtClean="0"/>
              <a:t>not </a:t>
            </a:r>
            <a:r>
              <a:rPr lang="en-US" sz="2800" dirty="0"/>
              <a:t>to join it thus saving itself from APCs to be paid to authors as these range between $1000 </a:t>
            </a:r>
            <a:r>
              <a:rPr lang="en-US" sz="2800" dirty="0" smtClean="0"/>
              <a:t>to $ </a:t>
            </a:r>
            <a:r>
              <a:rPr lang="en-US" sz="2800" dirty="0"/>
              <a:t>5000.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460375" y="6374527"/>
            <a:ext cx="1254124" cy="365760"/>
          </a:xfrm>
        </p:spPr>
        <p:txBody>
          <a:bodyPr/>
          <a:lstStyle/>
          <a:p>
            <a:fld id="{93D71AD9-B6F2-41D8-9FD5-CF14F5044FF9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7862" y="6293645"/>
            <a:ext cx="4326138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13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0375" y="236537"/>
            <a:ext cx="7970955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Implications to Global South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(Developing Countries)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Image result for discip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www.open.edu/openlearn/sites/www.open.edu.openlearn/files/ole_images/interdiscipline_inlin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global sout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19" y="-17462"/>
            <a:ext cx="2898541" cy="187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66100" y="6374527"/>
            <a:ext cx="373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https://www.nature.com/articles/d41586-018-05581-4</a:t>
            </a:r>
          </a:p>
        </p:txBody>
      </p:sp>
    </p:spTree>
    <p:extLst>
      <p:ext uri="{BB962C8B-B14F-4D97-AF65-F5344CB8AC3E}">
        <p14:creationId xmlns:p14="http://schemas.microsoft.com/office/powerpoint/2010/main" val="34446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1020" y="1117601"/>
            <a:ext cx="11232892" cy="5005188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 smtClean="0"/>
              <a:t>Plan S no doubt is very ambitious in accelerating open access</a:t>
            </a:r>
          </a:p>
          <a:p>
            <a:pPr lvl="0" algn="just"/>
            <a:endParaRPr lang="en-US" sz="1400" dirty="0" smtClean="0"/>
          </a:p>
          <a:p>
            <a:pPr lvl="0" algn="just"/>
            <a:r>
              <a:rPr lang="en-US" sz="2600" dirty="0" smtClean="0"/>
              <a:t>There is a enthusiasm and support for its goals but there is great deal of concerns in regard to its implementations guidelines</a:t>
            </a:r>
          </a:p>
          <a:p>
            <a:pPr lvl="0" algn="just"/>
            <a:endParaRPr lang="en-US" sz="1400" dirty="0" smtClean="0"/>
          </a:p>
          <a:p>
            <a:pPr lvl="0" algn="just"/>
            <a:r>
              <a:rPr lang="en-US" sz="2600" dirty="0" smtClean="0"/>
              <a:t>It has lot of gaps in regard to treating of subjects, journals not covered in DOAJ, Society publications and authors willingness to publish in open access journals.</a:t>
            </a:r>
          </a:p>
          <a:p>
            <a:pPr lvl="0" algn="just"/>
            <a:endParaRPr lang="en-US" sz="1400" dirty="0" smtClean="0"/>
          </a:p>
          <a:p>
            <a:pPr lvl="0" algn="just"/>
            <a:r>
              <a:rPr lang="en-US" sz="2600" dirty="0" smtClean="0"/>
              <a:t>If it addresses the issues raised by stakeholders, it may receive greater support from all the quarters and may lead to grander compliance from the publishers and researchers across the globe.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1020" y="6338690"/>
            <a:ext cx="1009886" cy="365125"/>
          </a:xfrm>
        </p:spPr>
        <p:txBody>
          <a:bodyPr/>
          <a:lstStyle/>
          <a:p>
            <a:fld id="{FBDB31E7-2708-442B-8656-E5F1F3D0F012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0001" y="6338690"/>
            <a:ext cx="4396599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14</a:t>
            </a:fld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04006" y="202183"/>
            <a:ext cx="3647440" cy="69951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84420" y="789393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Thank You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4534" y="6356349"/>
            <a:ext cx="1009886" cy="365125"/>
          </a:xfrm>
        </p:spPr>
        <p:txBody>
          <a:bodyPr/>
          <a:lstStyle/>
          <a:p>
            <a:fld id="{BF80535E-562F-4E60-92B9-E968ACE503B5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04681" y="6356349"/>
            <a:ext cx="3961419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15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07677" y="3387304"/>
            <a:ext cx="1004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Disclaimer: Ownership of images or logos is of respective organizations or individuals. </a:t>
            </a:r>
            <a:br>
              <a:rPr lang="en-US" dirty="0" smtClean="0"/>
            </a:br>
            <a:r>
              <a:rPr lang="en-US" dirty="0" smtClean="0"/>
              <a:t>                  They have been used in this presentation only for academic purpose.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65750" y="1561162"/>
            <a:ext cx="10020337" cy="40776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What is Plan 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10 Commandments/Principles of Plan 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Plan S Compliance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Plans </a:t>
            </a:r>
            <a:r>
              <a:rPr lang="en-US" sz="2800" dirty="0" smtClean="0"/>
              <a:t>S: </a:t>
            </a:r>
            <a:r>
              <a:rPr lang="en-US" sz="2800" dirty="0"/>
              <a:t>Implications </a:t>
            </a:r>
            <a:r>
              <a:rPr lang="en-US" sz="2800" dirty="0" smtClean="0"/>
              <a:t>to </a:t>
            </a:r>
            <a:r>
              <a:rPr lang="en-US" sz="2800" dirty="0"/>
              <a:t>Scholarly </a:t>
            </a:r>
            <a:r>
              <a:rPr lang="en-US" sz="2800" dirty="0" smtClean="0"/>
              <a:t>Communication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5276" y="6382544"/>
            <a:ext cx="1127124" cy="365760"/>
          </a:xfrm>
        </p:spPr>
        <p:txBody>
          <a:bodyPr/>
          <a:lstStyle/>
          <a:p>
            <a:fld id="{FBBAEA54-E54B-40BB-8846-681552D26D13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0341" y="6294120"/>
            <a:ext cx="4003751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2</a:t>
            </a:fld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6613" y="523875"/>
            <a:ext cx="3049079" cy="77983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3072" y="1150193"/>
            <a:ext cx="8503659" cy="50979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/>
              <a:t>Today the research system is in transition with a ever increasing scientific research output in multiple formats</a:t>
            </a:r>
          </a:p>
          <a:p>
            <a:pPr algn="just"/>
            <a:endParaRPr lang="en-US" sz="1500" dirty="0" smtClean="0"/>
          </a:p>
          <a:p>
            <a:pPr algn="just"/>
            <a:r>
              <a:rPr lang="en-US" sz="2400" dirty="0" smtClean="0"/>
              <a:t>However, numerous number of journals till today require subscription to get access to this knowledge</a:t>
            </a:r>
          </a:p>
          <a:p>
            <a:pPr algn="just"/>
            <a:endParaRPr lang="en-US" sz="1500" dirty="0" smtClean="0"/>
          </a:p>
          <a:p>
            <a:pPr algn="just"/>
            <a:r>
              <a:rPr lang="en-US" sz="2400" dirty="0" smtClean="0"/>
              <a:t>Open Access started in 2000s made it possible certain percentage of this knowledge free to everyone.  In 2015 this percentage stood at 45</a:t>
            </a:r>
          </a:p>
          <a:p>
            <a:pPr algn="just"/>
            <a:endParaRPr lang="en-US" sz="15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Even then, open access achieved a limited success in making worlds research output open in spite of best efforts of governments, funders and individuals</a:t>
            </a:r>
          </a:p>
          <a:p>
            <a:pPr algn="just"/>
            <a:endParaRPr lang="en-US" sz="1500" dirty="0" smtClean="0"/>
          </a:p>
          <a:p>
            <a:pPr algn="just"/>
            <a:r>
              <a:rPr lang="en-US" sz="2400" dirty="0" smtClean="0"/>
              <a:t>Plan S intends to accelerate the transition towards open access by making it compulsory for researchers to make their publicly funded research available in open access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3109" y="6381419"/>
            <a:ext cx="1009886" cy="365125"/>
          </a:xfrm>
        </p:spPr>
        <p:txBody>
          <a:bodyPr/>
          <a:lstStyle/>
          <a:p>
            <a:fld id="{6FAB707A-DA97-4512-88F7-E8818DB46FF6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37641" y="6463360"/>
            <a:ext cx="4003751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2726" y="6384272"/>
            <a:ext cx="487680" cy="365125"/>
          </a:xfrm>
        </p:spPr>
        <p:txBody>
          <a:bodyPr/>
          <a:lstStyle/>
          <a:p>
            <a:fld id="{BD266BE7-899D-4075-917F-DBDE33B6B692}" type="slidenum">
              <a:rPr lang="en-IN" smtClean="0"/>
              <a:t>3</a:t>
            </a:fld>
            <a:endParaRPr lang="en-IN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0420" y="251266"/>
            <a:ext cx="3502234" cy="82620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Image result for paywall open 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031" y="914399"/>
            <a:ext cx="2450215" cy="52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06731" y="6125064"/>
            <a:ext cx="3252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https</a:t>
            </a:r>
            <a:r>
              <a:rPr lang="en-US" sz="1000" dirty="0"/>
              <a:t>://www.imdb.com/title/tt8657152/</a:t>
            </a:r>
          </a:p>
        </p:txBody>
      </p:sp>
    </p:spTree>
    <p:extLst>
      <p:ext uri="{BB962C8B-B14F-4D97-AF65-F5344CB8AC3E}">
        <p14:creationId xmlns:p14="http://schemas.microsoft.com/office/powerpoint/2010/main" val="27688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0375" y="1225795"/>
            <a:ext cx="11069321" cy="4967940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Plan S</a:t>
            </a:r>
            <a:r>
              <a:rPr lang="en-US" sz="1800" b="1" dirty="0"/>
              <a:t> </a:t>
            </a:r>
            <a:r>
              <a:rPr lang="en-US" sz="1800" dirty="0"/>
              <a:t>is an initiative for Open Access publishing that was launched in September </a:t>
            </a:r>
            <a:r>
              <a:rPr lang="en-US" sz="1800" dirty="0" smtClean="0"/>
              <a:t>2018 and its guidelines were revised in May 2019.</a:t>
            </a:r>
          </a:p>
          <a:p>
            <a:pPr marL="109728" indent="0" algn="just">
              <a:buNone/>
            </a:pPr>
            <a:endParaRPr lang="en-US" sz="1050" dirty="0" smtClean="0"/>
          </a:p>
          <a:p>
            <a:pPr algn="just"/>
            <a:r>
              <a:rPr lang="en-US" sz="1800" dirty="0" smtClean="0"/>
              <a:t>It has been supported by </a:t>
            </a:r>
            <a:r>
              <a:rPr lang="en-US" sz="1800" dirty="0" err="1" smtClean="0"/>
              <a:t>cOAlition</a:t>
            </a:r>
            <a:r>
              <a:rPr lang="en-US" sz="1800" dirty="0" smtClean="0"/>
              <a:t> S, an </a:t>
            </a:r>
            <a:r>
              <a:rPr lang="en-US" sz="1800" dirty="0"/>
              <a:t>international consortium of research </a:t>
            </a:r>
            <a:r>
              <a:rPr lang="en-US" sz="1800" dirty="0" smtClean="0"/>
              <a:t>funders (largely European research councils). </a:t>
            </a:r>
          </a:p>
          <a:p>
            <a:pPr marL="109728" indent="0" algn="just">
              <a:buNone/>
            </a:pPr>
            <a:endParaRPr lang="en-US" sz="1050" dirty="0" smtClean="0"/>
          </a:p>
          <a:p>
            <a:pPr algn="just"/>
            <a:r>
              <a:rPr lang="en-US" sz="1800" dirty="0" smtClean="0"/>
              <a:t>Plan </a:t>
            </a:r>
            <a:r>
              <a:rPr lang="en-US" sz="1800" dirty="0"/>
              <a:t>S requires that, </a:t>
            </a:r>
            <a:r>
              <a:rPr lang="en-US" sz="1800" dirty="0" smtClean="0"/>
              <a:t>with </a:t>
            </a:r>
            <a:r>
              <a:rPr lang="en-US" sz="1800" dirty="0"/>
              <a:t>effect from 2021, all scholarly publications on the results from research funded by public or private </a:t>
            </a:r>
            <a:r>
              <a:rPr lang="en-US" sz="1800" dirty="0" smtClean="0"/>
              <a:t>grants, </a:t>
            </a:r>
            <a:r>
              <a:rPr lang="en-US" sz="1800" dirty="0"/>
              <a:t>must be published in Open Access </a:t>
            </a:r>
            <a:r>
              <a:rPr lang="en-US" sz="1800" dirty="0" smtClean="0"/>
              <a:t>Journals or on </a:t>
            </a:r>
            <a:r>
              <a:rPr lang="en-US" sz="1800" dirty="0"/>
              <a:t>Open Access Platforms, or </a:t>
            </a:r>
            <a:r>
              <a:rPr lang="en-US" sz="1800" dirty="0" smtClean="0"/>
              <a:t>through </a:t>
            </a:r>
            <a:r>
              <a:rPr lang="en-US" sz="1800" dirty="0"/>
              <a:t>Open Access Repositories without embargo</a:t>
            </a:r>
            <a:r>
              <a:rPr lang="en-US" sz="1800" dirty="0" smtClean="0"/>
              <a:t>.</a:t>
            </a:r>
          </a:p>
          <a:p>
            <a:pPr marL="109728" indent="0" algn="just">
              <a:buNone/>
            </a:pPr>
            <a:endParaRPr lang="en-US" sz="1050" dirty="0" smtClean="0"/>
          </a:p>
          <a:p>
            <a:pPr algn="just"/>
            <a:r>
              <a:rPr lang="en-US" sz="1800" dirty="0" smtClean="0"/>
              <a:t>It requires authors to publish articles in </a:t>
            </a:r>
            <a:r>
              <a:rPr lang="en-US" sz="1800" dirty="0"/>
              <a:t>o</a:t>
            </a:r>
            <a:r>
              <a:rPr lang="en-US" sz="1800" dirty="0" smtClean="0"/>
              <a:t>pen access using creative commons CC-BY with a possibility to use CC-BY-ND</a:t>
            </a:r>
          </a:p>
          <a:p>
            <a:pPr marL="109728" indent="0" algn="just">
              <a:buNone/>
            </a:pPr>
            <a:endParaRPr lang="en-US" sz="1050" dirty="0" smtClean="0"/>
          </a:p>
          <a:p>
            <a:pPr algn="just"/>
            <a:r>
              <a:rPr lang="en-US" sz="1800" dirty="0" smtClean="0"/>
              <a:t>Publication in hybrid journals is not allowed except where institutions have signed transformative agreements with publishers until 2024.</a:t>
            </a:r>
          </a:p>
          <a:p>
            <a:pPr marL="109728" indent="0" algn="just">
              <a:buNone/>
            </a:pPr>
            <a:endParaRPr lang="en-US" sz="1050" dirty="0" smtClean="0"/>
          </a:p>
          <a:p>
            <a:pPr algn="just"/>
            <a:r>
              <a:rPr lang="en-US" sz="1800" dirty="0" smtClean="0"/>
              <a:t>It also insist on APC Caps, waivers for authors from lower income countries and discounts for authors from middle income countries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876" y="6404554"/>
            <a:ext cx="1009886" cy="365125"/>
          </a:xfrm>
        </p:spPr>
        <p:txBody>
          <a:bodyPr/>
          <a:lstStyle/>
          <a:p>
            <a:fld id="{60EC020B-8F06-465B-8AD9-C1D6400BE3DE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2703" y="6400688"/>
            <a:ext cx="4003751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1754" y="6286564"/>
            <a:ext cx="487680" cy="365125"/>
          </a:xfrm>
        </p:spPr>
        <p:txBody>
          <a:bodyPr/>
          <a:lstStyle/>
          <a:p>
            <a:fld id="{BD266BE7-899D-4075-917F-DBDE33B6B692}" type="slidenum">
              <a:rPr lang="en-IN" smtClean="0"/>
              <a:t>4</a:t>
            </a:fld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1876" y="237742"/>
            <a:ext cx="4044400" cy="7879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What is Plan 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4" descr="Image result for plan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39" y="160338"/>
            <a:ext cx="2344615" cy="10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5522" y="6356348"/>
            <a:ext cx="1009886" cy="365125"/>
          </a:xfrm>
        </p:spPr>
        <p:txBody>
          <a:bodyPr/>
          <a:lstStyle/>
          <a:p>
            <a:fld id="{EED8FA3B-EB9E-4DB1-8B76-3B3F193C85EE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69699" y="6267952"/>
            <a:ext cx="3555791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239583" y="6356348"/>
            <a:ext cx="487680" cy="365125"/>
          </a:xfrm>
        </p:spPr>
        <p:txBody>
          <a:bodyPr/>
          <a:lstStyle/>
          <a:p>
            <a:fld id="{BD266BE7-899D-4075-917F-DBDE33B6B692}" type="slidenum">
              <a:rPr lang="en-IN" smtClean="0"/>
              <a:t>5</a:t>
            </a:fld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0375" y="259439"/>
            <a:ext cx="8150899" cy="67463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cOAlation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 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upporters / Funders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009" y="1848721"/>
            <a:ext cx="5894254" cy="3869711"/>
          </a:xfrm>
          <a:prstGeom prst="rect">
            <a:avLst/>
          </a:prstGeom>
        </p:spPr>
      </p:pic>
      <p:sp>
        <p:nvSpPr>
          <p:cNvPr id="5" name="AutoShape 2" descr="https://www.coalition-s.org/wp-content/uploads/logo-science-europe-300x17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www.coalition-s.org/wp-content/uploads/logo-science-europe-300x17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Logo of Science Eur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science eur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science eur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" y="2745351"/>
            <a:ext cx="4143375" cy="207645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327094" y="2055377"/>
            <a:ext cx="2880764" cy="62902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Mainly Supported by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915204" y="1360073"/>
            <a:ext cx="5729863" cy="423836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National and International Funders and Supporters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0374" y="1072563"/>
            <a:ext cx="11069321" cy="4537256"/>
          </a:xfrm>
        </p:spPr>
        <p:txBody>
          <a:bodyPr>
            <a:noAutofit/>
          </a:bodyPr>
          <a:lstStyle/>
          <a:p>
            <a:pPr marL="566928" lvl="0" indent="-457200" algn="just">
              <a:buFont typeface="+mj-lt"/>
              <a:buAutoNum type="arabicPeriod"/>
            </a:pPr>
            <a:r>
              <a:rPr lang="en-US" sz="2100" dirty="0" smtClean="0"/>
              <a:t>Authors </a:t>
            </a:r>
            <a:r>
              <a:rPr lang="en-US" sz="2100" dirty="0"/>
              <a:t>or their institutions retain copyright to their publications. All publications must be published under an open license, preferably </a:t>
            </a:r>
            <a:r>
              <a:rPr lang="en-US" sz="2100" dirty="0" smtClean="0"/>
              <a:t>CC BY</a:t>
            </a:r>
          </a:p>
          <a:p>
            <a:pPr marL="566928" lvl="0" indent="-457200" algn="just">
              <a:buFont typeface="+mj-lt"/>
              <a:buAutoNum type="arabicPeriod"/>
            </a:pPr>
            <a:endParaRPr lang="en-IN" sz="1200" dirty="0"/>
          </a:p>
          <a:p>
            <a:pPr marL="566928" lvl="0" indent="-457200" algn="just">
              <a:buFont typeface="+mj-lt"/>
              <a:buAutoNum type="arabicPeriod"/>
            </a:pPr>
            <a:r>
              <a:rPr lang="en-US" sz="2100" dirty="0"/>
              <a:t>The Funders will develop robust criteria and requirements for the </a:t>
            </a:r>
            <a:r>
              <a:rPr lang="en-US" sz="2100" dirty="0" smtClean="0"/>
              <a:t>high quality open access services</a:t>
            </a:r>
          </a:p>
          <a:p>
            <a:pPr marL="566928" lvl="0" indent="-457200" algn="just">
              <a:buFont typeface="+mj-lt"/>
              <a:buAutoNum type="arabicPeriod"/>
            </a:pPr>
            <a:endParaRPr lang="en-IN" sz="1200" dirty="0"/>
          </a:p>
          <a:p>
            <a:pPr marL="566928" lvl="0" indent="-457200" algn="just">
              <a:buFont typeface="+mj-lt"/>
              <a:buAutoNum type="arabicPeriod"/>
            </a:pPr>
            <a:r>
              <a:rPr lang="en-US" sz="2100" dirty="0"/>
              <a:t>In </a:t>
            </a:r>
            <a:r>
              <a:rPr lang="en-US" sz="2100" dirty="0" smtClean="0"/>
              <a:t>cases, where high-quality </a:t>
            </a:r>
            <a:r>
              <a:rPr lang="en-US" sz="2100" dirty="0"/>
              <a:t>Open Access journals or platforms do not </a:t>
            </a:r>
            <a:r>
              <a:rPr lang="en-US" sz="2100" dirty="0" smtClean="0"/>
              <a:t>exist</a:t>
            </a:r>
            <a:r>
              <a:rPr lang="en-US" sz="2100" dirty="0"/>
              <a:t>, the </a:t>
            </a:r>
            <a:r>
              <a:rPr lang="en-US" sz="2100" dirty="0" smtClean="0"/>
              <a:t>funders will provide </a:t>
            </a:r>
            <a:r>
              <a:rPr lang="en-US" sz="2100" dirty="0"/>
              <a:t>incentives to establish and support </a:t>
            </a:r>
            <a:r>
              <a:rPr lang="en-US" sz="2100" dirty="0" smtClean="0"/>
              <a:t>such initiatives</a:t>
            </a:r>
          </a:p>
          <a:p>
            <a:pPr marL="566928" lvl="0" indent="-457200" algn="just">
              <a:buFont typeface="+mj-lt"/>
              <a:buAutoNum type="arabicPeriod"/>
            </a:pPr>
            <a:endParaRPr lang="en-US" sz="1200" dirty="0" smtClean="0"/>
          </a:p>
          <a:p>
            <a:pPr marL="566928" lvl="0" indent="-457200" algn="just">
              <a:buFont typeface="+mj-lt"/>
              <a:buAutoNum type="arabicPeriod"/>
            </a:pPr>
            <a:r>
              <a:rPr lang="en-US" sz="2100" dirty="0" smtClean="0"/>
              <a:t>Where </a:t>
            </a:r>
            <a:r>
              <a:rPr lang="en-US" sz="2100" dirty="0"/>
              <a:t>applicable, Open Access publication fees are covered by the Funders or research institutions, not by individual </a:t>
            </a:r>
            <a:r>
              <a:rPr lang="en-US" sz="2100" dirty="0" smtClean="0"/>
              <a:t>researchers</a:t>
            </a:r>
          </a:p>
          <a:p>
            <a:pPr marL="566928" lvl="0" indent="-457200" algn="just">
              <a:buFont typeface="+mj-lt"/>
              <a:buAutoNum type="arabicPeriod"/>
            </a:pPr>
            <a:endParaRPr lang="en-IN" sz="1200" dirty="0"/>
          </a:p>
          <a:p>
            <a:pPr marL="566928" lvl="0" indent="-457200" algn="just">
              <a:buFont typeface="+mj-lt"/>
              <a:buAutoNum type="arabicPeriod"/>
            </a:pPr>
            <a:r>
              <a:rPr lang="en-US" sz="2100" dirty="0"/>
              <a:t>The Funders support the diversity of business models for Open Access journals and </a:t>
            </a:r>
            <a:r>
              <a:rPr lang="en-US" sz="2100" dirty="0" smtClean="0"/>
              <a:t>platforms</a:t>
            </a:r>
            <a:endParaRPr lang="en-US" sz="2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448" y="6345854"/>
            <a:ext cx="1009886" cy="365125"/>
          </a:xfrm>
        </p:spPr>
        <p:txBody>
          <a:bodyPr/>
          <a:lstStyle/>
          <a:p>
            <a:fld id="{F07E03B7-9DF7-45AD-95F3-26676AFCB35A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3210" y="6201075"/>
            <a:ext cx="4003751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6</a:t>
            </a:fld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314" y="253039"/>
            <a:ext cx="9184460" cy="64333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10 Commandments / Principles of Plans 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2" descr="Image result for princi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princi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89" y="5183297"/>
            <a:ext cx="3459626" cy="15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0326" y="884009"/>
            <a:ext cx="11264113" cy="4529564"/>
          </a:xfrm>
        </p:spPr>
        <p:txBody>
          <a:bodyPr>
            <a:noAutofit/>
          </a:bodyPr>
          <a:lstStyle/>
          <a:p>
            <a:pPr marL="566928" lvl="0" indent="-457200" algn="just">
              <a:buFont typeface="+mj-lt"/>
              <a:buAutoNum type="arabicPeriod" startAt="6"/>
            </a:pPr>
            <a:r>
              <a:rPr lang="en-US" sz="2100" dirty="0"/>
              <a:t>The Funders encourage governments, universities, research </a:t>
            </a:r>
            <a:r>
              <a:rPr lang="en-US" sz="2100" dirty="0" smtClean="0"/>
              <a:t>organizations, </a:t>
            </a:r>
            <a:r>
              <a:rPr lang="en-US" sz="2100" dirty="0"/>
              <a:t>libraries, academies, and learned societies to align their strategies, policies, and </a:t>
            </a:r>
            <a:r>
              <a:rPr lang="en-US" sz="2100" dirty="0" smtClean="0"/>
              <a:t>practices</a:t>
            </a:r>
          </a:p>
          <a:p>
            <a:pPr marL="566928" lvl="0" indent="-457200" algn="just">
              <a:buFont typeface="+mj-lt"/>
              <a:buAutoNum type="arabicPeriod" startAt="6"/>
            </a:pPr>
            <a:endParaRPr lang="en-IN" sz="1200" dirty="0"/>
          </a:p>
          <a:p>
            <a:pPr marL="566928" lvl="0" indent="-457200" algn="just">
              <a:buFont typeface="+mj-lt"/>
              <a:buAutoNum type="arabicPeriod" startAt="6"/>
            </a:pPr>
            <a:r>
              <a:rPr lang="en-US" sz="2100" dirty="0"/>
              <a:t>The above principles shall apply to all types of scholarly publications, </a:t>
            </a:r>
            <a:r>
              <a:rPr lang="en-US" sz="2100" dirty="0" smtClean="0"/>
              <a:t>but timeline </a:t>
            </a:r>
            <a:r>
              <a:rPr lang="en-US" sz="2100" dirty="0"/>
              <a:t>to achieve </a:t>
            </a:r>
            <a:r>
              <a:rPr lang="en-US" sz="2100" dirty="0" smtClean="0"/>
              <a:t>Open Access for </a:t>
            </a:r>
            <a:r>
              <a:rPr lang="en-US" sz="2100" dirty="0"/>
              <a:t>monographs and book chapters will be </a:t>
            </a:r>
            <a:r>
              <a:rPr lang="en-US" sz="2100" dirty="0" smtClean="0"/>
              <a:t>longer</a:t>
            </a:r>
          </a:p>
          <a:p>
            <a:pPr marL="566928" lvl="0" indent="-457200" algn="just">
              <a:buFont typeface="+mj-lt"/>
              <a:buAutoNum type="arabicPeriod" startAt="6"/>
            </a:pPr>
            <a:endParaRPr lang="en-IN" sz="1200" dirty="0"/>
          </a:p>
          <a:p>
            <a:pPr marL="566928" lvl="0" indent="-457200" algn="just">
              <a:buFont typeface="+mj-lt"/>
              <a:buAutoNum type="arabicPeriod" startAt="6"/>
            </a:pPr>
            <a:r>
              <a:rPr lang="en-US" sz="2100" dirty="0"/>
              <a:t>The Funders do not support the ‘hybrid’ model of </a:t>
            </a:r>
            <a:r>
              <a:rPr lang="en-US" sz="2100" dirty="0" smtClean="0"/>
              <a:t>publishing, however</a:t>
            </a:r>
            <a:r>
              <a:rPr lang="en-US" sz="2100" dirty="0"/>
              <a:t>, </a:t>
            </a:r>
            <a:r>
              <a:rPr lang="en-US" sz="2100" dirty="0" smtClean="0"/>
              <a:t>allow transformative arrangements </a:t>
            </a:r>
          </a:p>
          <a:p>
            <a:pPr marL="566928" lvl="0" indent="-457200" algn="just">
              <a:buFont typeface="+mj-lt"/>
              <a:buAutoNum type="arabicPeriod" startAt="6"/>
            </a:pPr>
            <a:endParaRPr lang="en-US" sz="1200" dirty="0" smtClean="0"/>
          </a:p>
          <a:p>
            <a:pPr marL="566928" lvl="0" indent="-457200" algn="just">
              <a:buFont typeface="+mj-lt"/>
              <a:buAutoNum type="arabicPeriod" startAt="6"/>
            </a:pPr>
            <a:r>
              <a:rPr lang="en-US" sz="2100" dirty="0" smtClean="0"/>
              <a:t>The </a:t>
            </a:r>
            <a:r>
              <a:rPr lang="en-US" sz="2100" dirty="0"/>
              <a:t>Funders will monitor compliance and sanction non-compliant </a:t>
            </a:r>
            <a:r>
              <a:rPr lang="en-US" sz="2100" dirty="0" smtClean="0"/>
              <a:t>beneficiaries/grantees</a:t>
            </a:r>
          </a:p>
          <a:p>
            <a:pPr marL="566928" lvl="0" indent="-457200" algn="just">
              <a:buFont typeface="+mj-lt"/>
              <a:buAutoNum type="arabicPeriod" startAt="6"/>
            </a:pPr>
            <a:endParaRPr lang="en-IN" sz="1200" dirty="0"/>
          </a:p>
          <a:p>
            <a:pPr marL="566928" lvl="0" indent="-457200" algn="just">
              <a:buFont typeface="+mj-lt"/>
              <a:buAutoNum type="arabicPeriod" startAt="6"/>
            </a:pPr>
            <a:r>
              <a:rPr lang="en-US" sz="2100" dirty="0"/>
              <a:t>The Funders commit that when assessing research outputs during funding decisions they will value the intrinsic merit of the work and not consider the publication </a:t>
            </a:r>
            <a:r>
              <a:rPr lang="en-US" sz="2100" dirty="0" smtClean="0"/>
              <a:t>channel</a:t>
            </a:r>
            <a:endParaRPr lang="en-IN" sz="2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5522" y="6356348"/>
            <a:ext cx="1009886" cy="365125"/>
          </a:xfrm>
        </p:spPr>
        <p:txBody>
          <a:bodyPr/>
          <a:lstStyle/>
          <a:p>
            <a:fld id="{7FEB9616-8E14-450C-9F60-26A45ACFF744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5883" y="6344504"/>
            <a:ext cx="3670091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7</a:t>
            </a:fld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5522" y="96458"/>
            <a:ext cx="9038804" cy="6746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Commandments / Principles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of Plan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Image result for princip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67" y="5300282"/>
            <a:ext cx="3077626" cy="14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37329" y="849664"/>
            <a:ext cx="3936208" cy="4319573"/>
          </a:xfrm>
        </p:spPr>
        <p:txBody>
          <a:bodyPr>
            <a:noAutofit/>
          </a:bodyPr>
          <a:lstStyle/>
          <a:p>
            <a:pPr algn="just"/>
            <a:r>
              <a:rPr lang="en-IN" sz="1800" dirty="0" err="1"/>
              <a:t>cOAlition</a:t>
            </a:r>
            <a:r>
              <a:rPr lang="en-IN" sz="1800" dirty="0"/>
              <a:t> S plans to work with DOAJ, Open DOAR, </a:t>
            </a:r>
            <a:r>
              <a:rPr lang="en-IN" sz="1800" dirty="0" smtClean="0"/>
              <a:t>SHERPA / </a:t>
            </a:r>
            <a:r>
              <a:rPr lang="en-IN" sz="1800" dirty="0" err="1" smtClean="0"/>
              <a:t>RoMEO</a:t>
            </a:r>
            <a:r>
              <a:rPr lang="en-IN" sz="1800" dirty="0" smtClean="0"/>
              <a:t> </a:t>
            </a:r>
            <a:r>
              <a:rPr lang="en-IN" sz="1800" dirty="0"/>
              <a:t>and ESAC to </a:t>
            </a:r>
            <a:r>
              <a:rPr lang="en-IN" sz="1800" dirty="0" smtClean="0"/>
              <a:t>establish mechanisms </a:t>
            </a:r>
            <a:r>
              <a:rPr lang="en-IN" sz="1800" dirty="0"/>
              <a:t>whether journal </a:t>
            </a:r>
            <a:r>
              <a:rPr lang="en-IN" sz="1800" dirty="0" smtClean="0"/>
              <a:t>publishers/ platforms </a:t>
            </a:r>
            <a:r>
              <a:rPr lang="en-IN" sz="1800" dirty="0"/>
              <a:t>and transformative arrangements will adhere to its requirements</a:t>
            </a:r>
            <a:r>
              <a:rPr lang="en-IN" sz="1800" dirty="0" smtClean="0"/>
              <a:t>.</a:t>
            </a:r>
          </a:p>
          <a:p>
            <a:pPr marL="109728" indent="0" algn="just">
              <a:buNone/>
            </a:pPr>
            <a:endParaRPr lang="en-IN" sz="800" dirty="0"/>
          </a:p>
          <a:p>
            <a:pPr algn="just"/>
            <a:r>
              <a:rPr lang="en-IN" sz="1800" dirty="0"/>
              <a:t>It expects publishing houses, </a:t>
            </a:r>
            <a:r>
              <a:rPr lang="en-IN" sz="1800" dirty="0" smtClean="0"/>
              <a:t>open access journals</a:t>
            </a:r>
            <a:r>
              <a:rPr lang="en-IN" sz="1800" dirty="0"/>
              <a:t>, platforms and repositories to adhere to certain policies and technical requirements. Also support COPE </a:t>
            </a:r>
            <a:r>
              <a:rPr lang="en-IN" sz="1800" dirty="0" smtClean="0"/>
              <a:t>guidelines.</a:t>
            </a:r>
            <a:endParaRPr lang="en-IN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B72-BE7C-4314-813C-2E099BD8E1E0}" type="datetime1">
              <a:rPr lang="en-IN" smtClean="0"/>
              <a:t>20-11-2019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0609" y="6338221"/>
            <a:ext cx="4097539" cy="365125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8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9759" y="189266"/>
            <a:ext cx="5981700" cy="6603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Plan S Compliance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8" y="849665"/>
            <a:ext cx="7724040" cy="502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compli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74" y="4609426"/>
            <a:ext cx="4140002" cy="17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617913" y="1987654"/>
            <a:ext cx="4537020" cy="25883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Implications to Disciplines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Implications to Researchers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Implications </a:t>
            </a:r>
            <a:r>
              <a:rPr lang="en-US" sz="2400" dirty="0"/>
              <a:t>to Publishers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Implications to Global South</a:t>
            </a:r>
            <a:endParaRPr lang="en-IN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5575" y="6382544"/>
            <a:ext cx="1063624" cy="365760"/>
          </a:xfrm>
        </p:spPr>
        <p:txBody>
          <a:bodyPr/>
          <a:lstStyle/>
          <a:p>
            <a:fld id="{866E5C02-BA93-4D30-99D3-4111746FED45}" type="datetime1">
              <a:rPr lang="en-IN" smtClean="0"/>
              <a:t>20-11-2019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6510" y="6285553"/>
            <a:ext cx="3700922" cy="365125"/>
          </a:xfrm>
        </p:spPr>
        <p:txBody>
          <a:bodyPr/>
          <a:lstStyle/>
          <a:p>
            <a:pPr algn="l"/>
            <a:r>
              <a:rPr lang="en-US" dirty="0" err="1" smtClean="0"/>
              <a:t>IoS</a:t>
            </a:r>
            <a:r>
              <a:rPr lang="en-US" dirty="0" smtClean="0"/>
              <a:t> 2019 - Scholarly Communication and </a:t>
            </a:r>
            <a:r>
              <a:rPr lang="en-US" dirty="0" err="1" smtClean="0"/>
              <a:t>Scientometrics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IN" smtClean="0"/>
              <a:t>9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44120" cy="73104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Plan S Implications to Scholarly Communication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2" descr="Image result for discip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Colourful direction sign with different subjects 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www.open.edu/openlearn/sites/www.open.edu.openlearn/files/ole_images/interdiscipline_inlin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22" y="1286633"/>
            <a:ext cx="2707401" cy="3142519"/>
          </a:xfrm>
          <a:prstGeom prst="rect">
            <a:avLst/>
          </a:prstGeom>
        </p:spPr>
      </p:pic>
      <p:pic>
        <p:nvPicPr>
          <p:cNvPr id="16" name="Picture 2" descr="Image result for resear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35" y="1723449"/>
            <a:ext cx="269081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elsev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65" y="4710104"/>
            <a:ext cx="931836" cy="11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john wiley &amp; s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10" y="4710104"/>
            <a:ext cx="1172397" cy="11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12" y="4002901"/>
            <a:ext cx="2898541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551" y="5268923"/>
            <a:ext cx="14859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3441</TotalTime>
  <Words>1183</Words>
  <Application>Microsoft Office PowerPoint</Application>
  <PresentationFormat>Widescreen</PresentationFormat>
  <Paragraphs>162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Bell MT</vt:lpstr>
      <vt:lpstr>Calibri</vt:lpstr>
      <vt:lpstr>Times New Roman</vt:lpstr>
      <vt:lpstr>Trebuchet MS</vt:lpstr>
      <vt:lpstr>Verdana</vt:lpstr>
      <vt:lpstr>Wingdings 2</vt:lpstr>
      <vt:lpstr>Wingdings 3</vt:lpstr>
      <vt:lpstr>Concourse</vt:lpstr>
      <vt:lpstr>Plan S: An Opportunity or Challenge to Open Access</vt:lpstr>
      <vt:lpstr>Agenda</vt:lpstr>
      <vt:lpstr>Introduction</vt:lpstr>
      <vt:lpstr>What is Plan S?</vt:lpstr>
      <vt:lpstr>cOAlation S Supporters / Funders</vt:lpstr>
      <vt:lpstr>10 Commandments / Principles of Plans S</vt:lpstr>
      <vt:lpstr>10 Commandments / Principles of Plan S</vt:lpstr>
      <vt:lpstr>Plan S Compliance</vt:lpstr>
      <vt:lpstr>Plan S Implications to Scholarly Communication</vt:lpstr>
      <vt:lpstr>Implications to Disciplines</vt:lpstr>
      <vt:lpstr>Implications to Researchers</vt:lpstr>
      <vt:lpstr>Implications to Publishers</vt:lpstr>
      <vt:lpstr>Implications to Global South  (Developing Countries) 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S: An Opportunity or Challenge to Open Access</dc:title>
  <dc:creator>Windows User</dc:creator>
  <cp:lastModifiedBy>Windows User</cp:lastModifiedBy>
  <cp:revision>128</cp:revision>
  <dcterms:created xsi:type="dcterms:W3CDTF">2019-11-03T13:07:44Z</dcterms:created>
  <dcterms:modified xsi:type="dcterms:W3CDTF">2019-11-20T18:48:52Z</dcterms:modified>
</cp:coreProperties>
</file>