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D:\Ph%20D%20jnk%20final\Analysis%20final\Age%20consolidated.xlsx" TargetMode="External"/><Relationship Id="rId1" Type="http://schemas.openxmlformats.org/officeDocument/2006/relationships/image" Target="../media/image2.jpeg"/></Relationships>
</file>

<file path=ppt/charts/_rels/chart2.xml.rels><?xml version="1.0" encoding="UTF-8" standalone="yes"?>
<Relationships xmlns="http://schemas.openxmlformats.org/package/2006/relationships"><Relationship Id="rId2" Type="http://schemas.openxmlformats.org/officeDocument/2006/relationships/oleObject" Target="file:///D:\Ph%20D%20jnk%20final\Analysis%20final\Age%20consolidated.xlsx" TargetMode="External"/><Relationship Id="rId1" Type="http://schemas.openxmlformats.org/officeDocument/2006/relationships/image" Target="../media/image4.jpeg"/></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819421405819719"/>
          <c:y val="5.3530874430169906E-2"/>
          <c:w val="0.83977597162249573"/>
          <c:h val="0.7054088962563948"/>
        </c:manualLayout>
      </c:layout>
      <c:scatterChart>
        <c:scatterStyle val="smoothMarker"/>
        <c:ser>
          <c:idx val="0"/>
          <c:order val="0"/>
          <c:marker>
            <c:symbol val="none"/>
          </c:marker>
          <c:xVal>
            <c:strRef>
              <c:f>Sheet1!$B$3:$B$103</c:f>
              <c:strCach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 and more</c:v>
                </c:pt>
              </c:strCache>
            </c:strRef>
          </c:xVal>
          <c:yVal>
            <c:numRef>
              <c:f>Sheet1!$C$3:$C$103</c:f>
              <c:numCache>
                <c:formatCode>General</c:formatCode>
                <c:ptCount val="101"/>
                <c:pt idx="0">
                  <c:v>259</c:v>
                </c:pt>
                <c:pt idx="1">
                  <c:v>1255</c:v>
                </c:pt>
                <c:pt idx="2">
                  <c:v>1964</c:v>
                </c:pt>
                <c:pt idx="3">
                  <c:v>2461</c:v>
                </c:pt>
                <c:pt idx="4">
                  <c:v>2812</c:v>
                </c:pt>
                <c:pt idx="5">
                  <c:v>2814</c:v>
                </c:pt>
                <c:pt idx="6">
                  <c:v>3038</c:v>
                </c:pt>
                <c:pt idx="7">
                  <c:v>2983</c:v>
                </c:pt>
                <c:pt idx="8">
                  <c:v>3011</c:v>
                </c:pt>
                <c:pt idx="9">
                  <c:v>2963</c:v>
                </c:pt>
                <c:pt idx="10">
                  <c:v>2863</c:v>
                </c:pt>
                <c:pt idx="11">
                  <c:v>2822</c:v>
                </c:pt>
                <c:pt idx="12">
                  <c:v>2712</c:v>
                </c:pt>
                <c:pt idx="13">
                  <c:v>2601</c:v>
                </c:pt>
                <c:pt idx="14">
                  <c:v>2485</c:v>
                </c:pt>
                <c:pt idx="15">
                  <c:v>2493</c:v>
                </c:pt>
                <c:pt idx="16">
                  <c:v>2415</c:v>
                </c:pt>
                <c:pt idx="17">
                  <c:v>2204</c:v>
                </c:pt>
                <c:pt idx="18">
                  <c:v>2162</c:v>
                </c:pt>
                <c:pt idx="19">
                  <c:v>2072</c:v>
                </c:pt>
                <c:pt idx="20">
                  <c:v>1983</c:v>
                </c:pt>
                <c:pt idx="21">
                  <c:v>1923</c:v>
                </c:pt>
                <c:pt idx="22">
                  <c:v>1784</c:v>
                </c:pt>
                <c:pt idx="23">
                  <c:v>1666</c:v>
                </c:pt>
                <c:pt idx="24">
                  <c:v>1483</c:v>
                </c:pt>
                <c:pt idx="25">
                  <c:v>1355</c:v>
                </c:pt>
                <c:pt idx="26">
                  <c:v>1292</c:v>
                </c:pt>
                <c:pt idx="27">
                  <c:v>1225</c:v>
                </c:pt>
                <c:pt idx="28">
                  <c:v>1130</c:v>
                </c:pt>
                <c:pt idx="29">
                  <c:v>1066</c:v>
                </c:pt>
                <c:pt idx="30">
                  <c:v>941</c:v>
                </c:pt>
                <c:pt idx="31">
                  <c:v>890</c:v>
                </c:pt>
                <c:pt idx="32">
                  <c:v>845</c:v>
                </c:pt>
                <c:pt idx="33">
                  <c:v>803</c:v>
                </c:pt>
                <c:pt idx="34">
                  <c:v>649</c:v>
                </c:pt>
                <c:pt idx="35">
                  <c:v>612</c:v>
                </c:pt>
                <c:pt idx="36">
                  <c:v>567</c:v>
                </c:pt>
                <c:pt idx="37">
                  <c:v>526</c:v>
                </c:pt>
                <c:pt idx="38">
                  <c:v>485</c:v>
                </c:pt>
                <c:pt idx="39">
                  <c:v>450</c:v>
                </c:pt>
                <c:pt idx="40">
                  <c:v>411</c:v>
                </c:pt>
                <c:pt idx="41">
                  <c:v>372</c:v>
                </c:pt>
                <c:pt idx="42">
                  <c:v>318</c:v>
                </c:pt>
                <c:pt idx="43">
                  <c:v>317</c:v>
                </c:pt>
                <c:pt idx="44">
                  <c:v>279</c:v>
                </c:pt>
                <c:pt idx="45">
                  <c:v>253</c:v>
                </c:pt>
                <c:pt idx="46">
                  <c:v>241</c:v>
                </c:pt>
                <c:pt idx="47">
                  <c:v>250</c:v>
                </c:pt>
                <c:pt idx="48">
                  <c:v>202</c:v>
                </c:pt>
                <c:pt idx="49">
                  <c:v>210</c:v>
                </c:pt>
                <c:pt idx="50">
                  <c:v>189</c:v>
                </c:pt>
                <c:pt idx="51">
                  <c:v>166</c:v>
                </c:pt>
                <c:pt idx="52">
                  <c:v>157</c:v>
                </c:pt>
                <c:pt idx="53">
                  <c:v>157</c:v>
                </c:pt>
                <c:pt idx="54">
                  <c:v>131</c:v>
                </c:pt>
                <c:pt idx="55">
                  <c:v>149</c:v>
                </c:pt>
                <c:pt idx="56">
                  <c:v>127</c:v>
                </c:pt>
                <c:pt idx="57">
                  <c:v>118</c:v>
                </c:pt>
                <c:pt idx="58">
                  <c:v>107</c:v>
                </c:pt>
                <c:pt idx="59">
                  <c:v>87</c:v>
                </c:pt>
                <c:pt idx="60">
                  <c:v>133</c:v>
                </c:pt>
                <c:pt idx="61">
                  <c:v>96</c:v>
                </c:pt>
                <c:pt idx="62">
                  <c:v>80</c:v>
                </c:pt>
                <c:pt idx="63">
                  <c:v>73</c:v>
                </c:pt>
                <c:pt idx="64">
                  <c:v>79</c:v>
                </c:pt>
                <c:pt idx="65">
                  <c:v>61</c:v>
                </c:pt>
                <c:pt idx="66">
                  <c:v>63</c:v>
                </c:pt>
                <c:pt idx="67">
                  <c:v>63</c:v>
                </c:pt>
                <c:pt idx="68">
                  <c:v>57</c:v>
                </c:pt>
                <c:pt idx="69">
                  <c:v>48</c:v>
                </c:pt>
                <c:pt idx="70">
                  <c:v>54</c:v>
                </c:pt>
                <c:pt idx="71">
                  <c:v>57</c:v>
                </c:pt>
                <c:pt idx="72">
                  <c:v>54</c:v>
                </c:pt>
                <c:pt idx="73">
                  <c:v>41</c:v>
                </c:pt>
                <c:pt idx="74">
                  <c:v>52</c:v>
                </c:pt>
                <c:pt idx="75">
                  <c:v>50</c:v>
                </c:pt>
                <c:pt idx="76">
                  <c:v>42</c:v>
                </c:pt>
                <c:pt idx="77">
                  <c:v>47</c:v>
                </c:pt>
                <c:pt idx="78">
                  <c:v>46</c:v>
                </c:pt>
                <c:pt idx="79">
                  <c:v>34</c:v>
                </c:pt>
                <c:pt idx="80">
                  <c:v>35</c:v>
                </c:pt>
                <c:pt idx="81">
                  <c:v>47</c:v>
                </c:pt>
                <c:pt idx="82">
                  <c:v>38</c:v>
                </c:pt>
                <c:pt idx="83">
                  <c:v>31</c:v>
                </c:pt>
                <c:pt idx="84">
                  <c:v>39</c:v>
                </c:pt>
                <c:pt idx="85">
                  <c:v>30</c:v>
                </c:pt>
                <c:pt idx="86">
                  <c:v>25</c:v>
                </c:pt>
                <c:pt idx="87">
                  <c:v>21</c:v>
                </c:pt>
                <c:pt idx="88">
                  <c:v>23</c:v>
                </c:pt>
                <c:pt idx="89">
                  <c:v>20</c:v>
                </c:pt>
                <c:pt idx="90">
                  <c:v>17</c:v>
                </c:pt>
                <c:pt idx="91">
                  <c:v>19</c:v>
                </c:pt>
                <c:pt idx="92">
                  <c:v>23</c:v>
                </c:pt>
                <c:pt idx="93">
                  <c:v>23</c:v>
                </c:pt>
                <c:pt idx="94">
                  <c:v>13</c:v>
                </c:pt>
                <c:pt idx="95">
                  <c:v>21</c:v>
                </c:pt>
                <c:pt idx="96">
                  <c:v>23</c:v>
                </c:pt>
                <c:pt idx="97">
                  <c:v>13</c:v>
                </c:pt>
                <c:pt idx="98">
                  <c:v>17</c:v>
                </c:pt>
                <c:pt idx="99">
                  <c:v>13</c:v>
                </c:pt>
                <c:pt idx="100">
                  <c:v>133</c:v>
                </c:pt>
              </c:numCache>
            </c:numRef>
          </c:yVal>
          <c:smooth val="1"/>
        </c:ser>
        <c:axId val="76762496"/>
        <c:axId val="101765504"/>
      </c:scatterChart>
      <c:valAx>
        <c:axId val="76762496"/>
        <c:scaling>
          <c:orientation val="minMax"/>
        </c:scaling>
        <c:axPos val="b"/>
        <c:title>
          <c:tx>
            <c:rich>
              <a:bodyPr/>
              <a:lstStyle/>
              <a:p>
                <a:pPr>
                  <a:defRPr/>
                </a:pPr>
                <a:r>
                  <a:rPr lang="en-US"/>
                  <a:t>Age of citations</a:t>
                </a:r>
              </a:p>
            </c:rich>
          </c:tx>
          <c:layout/>
        </c:title>
        <c:majorTickMark val="none"/>
        <c:tickLblPos val="nextTo"/>
        <c:crossAx val="101765504"/>
        <c:crosses val="autoZero"/>
        <c:crossBetween val="midCat"/>
      </c:valAx>
      <c:valAx>
        <c:axId val="101765504"/>
        <c:scaling>
          <c:orientation val="minMax"/>
        </c:scaling>
        <c:axPos val="l"/>
        <c:majorGridlines/>
        <c:title>
          <c:tx>
            <c:rich>
              <a:bodyPr/>
              <a:lstStyle/>
              <a:p>
                <a:pPr>
                  <a:defRPr/>
                </a:pPr>
                <a:r>
                  <a:rPr lang="en-US"/>
                  <a:t>No. of citations</a:t>
                </a:r>
              </a:p>
            </c:rich>
          </c:tx>
          <c:layout/>
        </c:title>
        <c:numFmt formatCode="General" sourceLinked="1"/>
        <c:majorTickMark val="none"/>
        <c:tickLblPos val="nextTo"/>
        <c:crossAx val="76762496"/>
        <c:crosses val="autoZero"/>
        <c:crossBetween val="midCat"/>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legend>
    <c:plotVisOnly val="1"/>
  </c:chart>
  <c:spPr>
    <a:blipFill>
      <a:blip xmlns:r="http://schemas.openxmlformats.org/officeDocument/2006/relationships" r:embed="rId1"/>
      <a:tile tx="0" ty="0" sx="100000" sy="100000" flip="none" algn="tl"/>
    </a:blipFill>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0178653086025424"/>
          <c:y val="5.0967901874646011E-2"/>
          <c:w val="0.86042884257606711"/>
          <c:h val="0.7980688523476166"/>
        </c:manualLayout>
      </c:layout>
      <c:scatterChart>
        <c:scatterStyle val="smoothMarker"/>
        <c:ser>
          <c:idx val="0"/>
          <c:order val="0"/>
          <c:marker>
            <c:symbol val="none"/>
          </c:marker>
          <c:xVal>
            <c:strRef>
              <c:f>Sheet3!$B$2:$B$102</c:f>
              <c:strCach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 and more</c:v>
                </c:pt>
              </c:strCache>
            </c:strRef>
          </c:xVal>
          <c:yVal>
            <c:numRef>
              <c:f>Sheet3!$C$2:$C$102</c:f>
              <c:numCache>
                <c:formatCode>General</c:formatCode>
                <c:ptCount val="101"/>
                <c:pt idx="0">
                  <c:v>16</c:v>
                </c:pt>
                <c:pt idx="1">
                  <c:v>72</c:v>
                </c:pt>
                <c:pt idx="2">
                  <c:v>99</c:v>
                </c:pt>
                <c:pt idx="3">
                  <c:v>138</c:v>
                </c:pt>
                <c:pt idx="4">
                  <c:v>184</c:v>
                </c:pt>
                <c:pt idx="5">
                  <c:v>203</c:v>
                </c:pt>
                <c:pt idx="6">
                  <c:v>210</c:v>
                </c:pt>
                <c:pt idx="7">
                  <c:v>217</c:v>
                </c:pt>
                <c:pt idx="8">
                  <c:v>278</c:v>
                </c:pt>
                <c:pt idx="9">
                  <c:v>221</c:v>
                </c:pt>
                <c:pt idx="10">
                  <c:v>263</c:v>
                </c:pt>
                <c:pt idx="11">
                  <c:v>241</c:v>
                </c:pt>
                <c:pt idx="12">
                  <c:v>252</c:v>
                </c:pt>
                <c:pt idx="13">
                  <c:v>292</c:v>
                </c:pt>
                <c:pt idx="14">
                  <c:v>251</c:v>
                </c:pt>
                <c:pt idx="15">
                  <c:v>267</c:v>
                </c:pt>
                <c:pt idx="16">
                  <c:v>229</c:v>
                </c:pt>
                <c:pt idx="17">
                  <c:v>270</c:v>
                </c:pt>
                <c:pt idx="18">
                  <c:v>250</c:v>
                </c:pt>
                <c:pt idx="19">
                  <c:v>217</c:v>
                </c:pt>
                <c:pt idx="20">
                  <c:v>218</c:v>
                </c:pt>
                <c:pt idx="21">
                  <c:v>235</c:v>
                </c:pt>
                <c:pt idx="22">
                  <c:v>237</c:v>
                </c:pt>
                <c:pt idx="23">
                  <c:v>228</c:v>
                </c:pt>
                <c:pt idx="24">
                  <c:v>229</c:v>
                </c:pt>
                <c:pt idx="25">
                  <c:v>188</c:v>
                </c:pt>
                <c:pt idx="26">
                  <c:v>212</c:v>
                </c:pt>
                <c:pt idx="27">
                  <c:v>193</c:v>
                </c:pt>
                <c:pt idx="28">
                  <c:v>173</c:v>
                </c:pt>
                <c:pt idx="29">
                  <c:v>178</c:v>
                </c:pt>
                <c:pt idx="30">
                  <c:v>188</c:v>
                </c:pt>
                <c:pt idx="31">
                  <c:v>171</c:v>
                </c:pt>
                <c:pt idx="32">
                  <c:v>156</c:v>
                </c:pt>
                <c:pt idx="33">
                  <c:v>138</c:v>
                </c:pt>
                <c:pt idx="34">
                  <c:v>120</c:v>
                </c:pt>
                <c:pt idx="35">
                  <c:v>153</c:v>
                </c:pt>
                <c:pt idx="36">
                  <c:v>143</c:v>
                </c:pt>
                <c:pt idx="37">
                  <c:v>134</c:v>
                </c:pt>
                <c:pt idx="38">
                  <c:v>104</c:v>
                </c:pt>
                <c:pt idx="39">
                  <c:v>107</c:v>
                </c:pt>
                <c:pt idx="40">
                  <c:v>126</c:v>
                </c:pt>
                <c:pt idx="41">
                  <c:v>102</c:v>
                </c:pt>
                <c:pt idx="42">
                  <c:v>96</c:v>
                </c:pt>
                <c:pt idx="43">
                  <c:v>80</c:v>
                </c:pt>
                <c:pt idx="44">
                  <c:v>86</c:v>
                </c:pt>
                <c:pt idx="45">
                  <c:v>79</c:v>
                </c:pt>
                <c:pt idx="46">
                  <c:v>63</c:v>
                </c:pt>
                <c:pt idx="47">
                  <c:v>43</c:v>
                </c:pt>
                <c:pt idx="48">
                  <c:v>47</c:v>
                </c:pt>
                <c:pt idx="49">
                  <c:v>47</c:v>
                </c:pt>
                <c:pt idx="50">
                  <c:v>48</c:v>
                </c:pt>
                <c:pt idx="51">
                  <c:v>41</c:v>
                </c:pt>
                <c:pt idx="52">
                  <c:v>32</c:v>
                </c:pt>
                <c:pt idx="53">
                  <c:v>27</c:v>
                </c:pt>
                <c:pt idx="54">
                  <c:v>23</c:v>
                </c:pt>
                <c:pt idx="55">
                  <c:v>25</c:v>
                </c:pt>
                <c:pt idx="56">
                  <c:v>28</c:v>
                </c:pt>
                <c:pt idx="57">
                  <c:v>21</c:v>
                </c:pt>
                <c:pt idx="58">
                  <c:v>25</c:v>
                </c:pt>
                <c:pt idx="59">
                  <c:v>16</c:v>
                </c:pt>
                <c:pt idx="60">
                  <c:v>14</c:v>
                </c:pt>
                <c:pt idx="61">
                  <c:v>15</c:v>
                </c:pt>
                <c:pt idx="62">
                  <c:v>14</c:v>
                </c:pt>
                <c:pt idx="63">
                  <c:v>8</c:v>
                </c:pt>
                <c:pt idx="64">
                  <c:v>9</c:v>
                </c:pt>
                <c:pt idx="65">
                  <c:v>3</c:v>
                </c:pt>
                <c:pt idx="66">
                  <c:v>4</c:v>
                </c:pt>
                <c:pt idx="67">
                  <c:v>4</c:v>
                </c:pt>
                <c:pt idx="68">
                  <c:v>6</c:v>
                </c:pt>
                <c:pt idx="69">
                  <c:v>4</c:v>
                </c:pt>
                <c:pt idx="70">
                  <c:v>4</c:v>
                </c:pt>
                <c:pt idx="71">
                  <c:v>4</c:v>
                </c:pt>
                <c:pt idx="72">
                  <c:v>5</c:v>
                </c:pt>
                <c:pt idx="73">
                  <c:v>7</c:v>
                </c:pt>
                <c:pt idx="74">
                  <c:v>4</c:v>
                </c:pt>
                <c:pt idx="75">
                  <c:v>3</c:v>
                </c:pt>
                <c:pt idx="76">
                  <c:v>2</c:v>
                </c:pt>
                <c:pt idx="77">
                  <c:v>2</c:v>
                </c:pt>
                <c:pt idx="78">
                  <c:v>2</c:v>
                </c:pt>
                <c:pt idx="79">
                  <c:v>1</c:v>
                </c:pt>
                <c:pt idx="80">
                  <c:v>7</c:v>
                </c:pt>
                <c:pt idx="81">
                  <c:v>6</c:v>
                </c:pt>
                <c:pt idx="82">
                  <c:v>9</c:v>
                </c:pt>
                <c:pt idx="83">
                  <c:v>6</c:v>
                </c:pt>
                <c:pt idx="84">
                  <c:v>3</c:v>
                </c:pt>
                <c:pt idx="85">
                  <c:v>4</c:v>
                </c:pt>
                <c:pt idx="86">
                  <c:v>3</c:v>
                </c:pt>
                <c:pt idx="87">
                  <c:v>1</c:v>
                </c:pt>
                <c:pt idx="88">
                  <c:v>3</c:v>
                </c:pt>
                <c:pt idx="89">
                  <c:v>4</c:v>
                </c:pt>
                <c:pt idx="90">
                  <c:v>2</c:v>
                </c:pt>
                <c:pt idx="91">
                  <c:v>6</c:v>
                </c:pt>
                <c:pt idx="92">
                  <c:v>3</c:v>
                </c:pt>
                <c:pt idx="93">
                  <c:v>6</c:v>
                </c:pt>
                <c:pt idx="94">
                  <c:v>7</c:v>
                </c:pt>
                <c:pt idx="95">
                  <c:v>1</c:v>
                </c:pt>
                <c:pt idx="96">
                  <c:v>2</c:v>
                </c:pt>
                <c:pt idx="97">
                  <c:v>4</c:v>
                </c:pt>
                <c:pt idx="98">
                  <c:v>4</c:v>
                </c:pt>
                <c:pt idx="99">
                  <c:v>4</c:v>
                </c:pt>
                <c:pt idx="100">
                  <c:v>59</c:v>
                </c:pt>
              </c:numCache>
            </c:numRef>
          </c:yVal>
          <c:smooth val="1"/>
        </c:ser>
        <c:axId val="45655552"/>
        <c:axId val="45657472"/>
      </c:scatterChart>
      <c:valAx>
        <c:axId val="45655552"/>
        <c:scaling>
          <c:orientation val="minMax"/>
        </c:scaling>
        <c:axPos val="b"/>
        <c:title>
          <c:tx>
            <c:rich>
              <a:bodyPr/>
              <a:lstStyle/>
              <a:p>
                <a:pPr>
                  <a:defRPr/>
                </a:pPr>
                <a:r>
                  <a:rPr lang="en-US"/>
                  <a:t>Age of citations</a:t>
                </a:r>
              </a:p>
            </c:rich>
          </c:tx>
          <c:layout/>
        </c:title>
        <c:majorTickMark val="none"/>
        <c:tickLblPos val="nextTo"/>
        <c:crossAx val="45657472"/>
        <c:crosses val="autoZero"/>
        <c:crossBetween val="midCat"/>
      </c:valAx>
      <c:valAx>
        <c:axId val="45657472"/>
        <c:scaling>
          <c:orientation val="minMax"/>
        </c:scaling>
        <c:axPos val="l"/>
        <c:majorGridlines/>
        <c:title>
          <c:tx>
            <c:rich>
              <a:bodyPr/>
              <a:lstStyle/>
              <a:p>
                <a:pPr>
                  <a:defRPr/>
                </a:pPr>
                <a:r>
                  <a:rPr lang="en-US"/>
                  <a:t>Frequency of citations</a:t>
                </a:r>
              </a:p>
            </c:rich>
          </c:tx>
          <c:layout/>
        </c:title>
        <c:numFmt formatCode="General" sourceLinked="1"/>
        <c:majorTickMark val="none"/>
        <c:tickLblPos val="nextTo"/>
        <c:crossAx val="45655552"/>
        <c:crosses val="autoZero"/>
        <c:crossBetween val="midCat"/>
      </c:valAx>
      <c:spPr>
        <a:blipFill>
          <a:blip xmlns:r="http://schemas.openxmlformats.org/officeDocument/2006/relationships" r:embed="rId1"/>
          <a:tile tx="0" ty="0" sx="100000" sy="100000" flip="none" algn="tl"/>
        </a:blipFill>
      </c:spPr>
    </c:plotArea>
    <c:legend>
      <c:legendPos val="r"/>
      <c:layout/>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5E049-C29A-4778-A42E-77649E5FFD27}" type="datetimeFigureOut">
              <a:rPr lang="en-US" smtClean="0"/>
              <a:pPr/>
              <a:t>11/22/2019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7F26E9-3655-4650-8805-5C63ACF0C3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7F26E9-3655-4650-8805-5C63ACF0C391}"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1891E91-B6B7-4E94-95D8-A3E5180AA4F0}" type="datetimeFigureOut">
              <a:rPr lang="en-US" smtClean="0"/>
              <a:pPr/>
              <a:t>11/22/2019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2413EC6-788C-42DB-B8A8-E4965A1F40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413EC6-788C-42DB-B8A8-E4965A1F40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413EC6-788C-42DB-B8A8-E4965A1F40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413EC6-788C-42DB-B8A8-E4965A1F40E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413EC6-788C-42DB-B8A8-E4965A1F40E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2413EC6-788C-42DB-B8A8-E4965A1F40E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2413EC6-788C-42DB-B8A8-E4965A1F40E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2413EC6-788C-42DB-B8A8-E4965A1F40E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1891E91-B6B7-4E94-95D8-A3E5180AA4F0}" type="datetimeFigureOut">
              <a:rPr lang="en-US" smtClean="0"/>
              <a:pPr/>
              <a:t>11/22/2019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2413EC6-788C-42DB-B8A8-E4965A1F40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1891E91-B6B7-4E94-95D8-A3E5180AA4F0}" type="datetimeFigureOut">
              <a:rPr lang="en-US" smtClean="0"/>
              <a:pPr/>
              <a:t>11/22/2019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2413EC6-788C-42DB-B8A8-E4965A1F40E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1891E91-B6B7-4E94-95D8-A3E5180AA4F0}" type="datetimeFigureOut">
              <a:rPr lang="en-US" smtClean="0"/>
              <a:pPr/>
              <a:t>11/22/2019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2413EC6-788C-42DB-B8A8-E4965A1F40E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1891E91-B6B7-4E94-95D8-A3E5180AA4F0}" type="datetimeFigureOut">
              <a:rPr lang="en-US" smtClean="0"/>
              <a:pPr/>
              <a:t>11/22/2019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2413EC6-788C-42DB-B8A8-E4965A1F40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4648200"/>
          </a:xfrm>
        </p:spPr>
        <p:txBody>
          <a:bodyPr>
            <a:normAutofit/>
          </a:bodyPr>
          <a:lstStyle/>
          <a:p>
            <a:pPr algn="l"/>
            <a:r>
              <a:rPr lang="en-US" sz="3200" b="1" dirty="0">
                <a:solidFill>
                  <a:srgbClr val="00B050"/>
                </a:solidFill>
              </a:rPr>
              <a:t>Obsolescence Study of Agricultural Science literature : </a:t>
            </a:r>
            <a:r>
              <a:rPr lang="en-US" sz="3200" b="1" dirty="0" smtClean="0">
                <a:solidFill>
                  <a:srgbClr val="00B050"/>
                </a:solidFill>
              </a:rPr>
              <a:t/>
            </a:r>
            <a:br>
              <a:rPr lang="en-US" sz="3200" b="1" dirty="0" smtClean="0">
                <a:solidFill>
                  <a:srgbClr val="00B050"/>
                </a:solidFill>
              </a:rPr>
            </a:br>
            <a:r>
              <a:rPr lang="en-US" sz="3200" b="1" dirty="0" smtClean="0">
                <a:solidFill>
                  <a:srgbClr val="00B050"/>
                </a:solidFill>
              </a:rPr>
              <a:t>Citation </a:t>
            </a:r>
            <a:r>
              <a:rPr lang="en-US" sz="3200" b="1" dirty="0">
                <a:solidFill>
                  <a:srgbClr val="00B050"/>
                </a:solidFill>
              </a:rPr>
              <a:t>analysis of Doctoral dissertations submitted to University of Agricultural Sciences </a:t>
            </a:r>
            <a:r>
              <a:rPr lang="en-US" sz="3200" b="1" dirty="0" err="1">
                <a:solidFill>
                  <a:srgbClr val="00B050"/>
                </a:solidFill>
              </a:rPr>
              <a:t>Dharwad</a:t>
            </a:r>
            <a:endParaRPr lang="en-US" sz="3200" dirty="0">
              <a:solidFill>
                <a:srgbClr val="00B050"/>
              </a:solidFill>
            </a:endParaRPr>
          </a:p>
        </p:txBody>
      </p:sp>
      <p:sp>
        <p:nvSpPr>
          <p:cNvPr id="5" name="Rectangle 4"/>
          <p:cNvSpPr/>
          <p:nvPr/>
        </p:nvSpPr>
        <p:spPr>
          <a:xfrm>
            <a:off x="3429000" y="4267200"/>
            <a:ext cx="4572000" cy="1877437"/>
          </a:xfrm>
          <a:prstGeom prst="rect">
            <a:avLst/>
          </a:prstGeom>
        </p:spPr>
        <p:txBody>
          <a:bodyPr>
            <a:spAutoFit/>
          </a:bodyPr>
          <a:lstStyle/>
          <a:p>
            <a:r>
              <a:rPr lang="en-US" b="1" dirty="0" smtClean="0">
                <a:solidFill>
                  <a:srgbClr val="7030A0"/>
                </a:solidFill>
                <a:latin typeface="Aparajita" pitchFamily="34" charset="0"/>
                <a:cs typeface="Aparajita" pitchFamily="34" charset="0"/>
              </a:rPr>
              <a:t>Dr.  </a:t>
            </a:r>
            <a:r>
              <a:rPr lang="en-US" b="1" dirty="0" err="1" smtClean="0">
                <a:solidFill>
                  <a:srgbClr val="7030A0"/>
                </a:solidFill>
                <a:latin typeface="Aparajita" pitchFamily="34" charset="0"/>
                <a:cs typeface="Aparajita" pitchFamily="34" charset="0"/>
              </a:rPr>
              <a:t>Jayalaxmi</a:t>
            </a:r>
            <a:r>
              <a:rPr lang="en-US" b="1" dirty="0" smtClean="0">
                <a:solidFill>
                  <a:srgbClr val="7030A0"/>
                </a:solidFill>
                <a:latin typeface="Aparajita" pitchFamily="34" charset="0"/>
                <a:cs typeface="Aparajita" pitchFamily="34" charset="0"/>
              </a:rPr>
              <a:t> N. </a:t>
            </a:r>
            <a:r>
              <a:rPr lang="en-US" b="1" dirty="0" err="1" smtClean="0">
                <a:solidFill>
                  <a:srgbClr val="7030A0"/>
                </a:solidFill>
                <a:latin typeface="Aparajita" pitchFamily="34" charset="0"/>
                <a:cs typeface="Aparajita" pitchFamily="34" charset="0"/>
              </a:rPr>
              <a:t>Kittur</a:t>
            </a:r>
            <a:r>
              <a:rPr lang="en-US" b="1" dirty="0" smtClean="0">
                <a:solidFill>
                  <a:srgbClr val="7030A0"/>
                </a:solidFill>
                <a:latin typeface="Aparajita" pitchFamily="34" charset="0"/>
                <a:cs typeface="Aparajita" pitchFamily="34" charset="0"/>
              </a:rPr>
              <a:t> and </a:t>
            </a:r>
            <a:endParaRPr lang="en-US" b="1" dirty="0" smtClean="0">
              <a:solidFill>
                <a:srgbClr val="7030A0"/>
              </a:solidFill>
              <a:latin typeface="Aparajita" pitchFamily="34" charset="0"/>
              <a:cs typeface="Aparajita" pitchFamily="34" charset="0"/>
            </a:endParaRPr>
          </a:p>
          <a:p>
            <a:r>
              <a:rPr lang="en-US" b="1" dirty="0" smtClean="0">
                <a:solidFill>
                  <a:srgbClr val="7030A0"/>
                </a:solidFill>
                <a:latin typeface="Aparajita" pitchFamily="34" charset="0"/>
                <a:cs typeface="Aparajita" pitchFamily="34" charset="0"/>
              </a:rPr>
              <a:t>Dr</a:t>
            </a:r>
            <a:r>
              <a:rPr lang="en-US" b="1" dirty="0" smtClean="0">
                <a:solidFill>
                  <a:srgbClr val="7030A0"/>
                </a:solidFill>
                <a:latin typeface="Aparajita" pitchFamily="34" charset="0"/>
                <a:cs typeface="Aparajita" pitchFamily="34" charset="0"/>
              </a:rPr>
              <a:t>. V. M. </a:t>
            </a:r>
            <a:r>
              <a:rPr lang="en-US" b="1" dirty="0" err="1" smtClean="0">
                <a:solidFill>
                  <a:srgbClr val="7030A0"/>
                </a:solidFill>
                <a:latin typeface="Aparajita" pitchFamily="34" charset="0"/>
                <a:cs typeface="Aparajita" pitchFamily="34" charset="0"/>
              </a:rPr>
              <a:t>Bankapur</a:t>
            </a:r>
            <a:endParaRPr lang="en-US" b="1" dirty="0" smtClean="0">
              <a:solidFill>
                <a:srgbClr val="7030A0"/>
              </a:solidFill>
              <a:latin typeface="Aparajita" pitchFamily="34" charset="0"/>
              <a:cs typeface="Aparajita" pitchFamily="34" charset="0"/>
            </a:endParaRPr>
          </a:p>
          <a:p>
            <a:endParaRPr lang="en-US" sz="4000" b="1" dirty="0" smtClean="0">
              <a:solidFill>
                <a:srgbClr val="7030A0"/>
              </a:solidFill>
            </a:endParaRPr>
          </a:p>
          <a:p>
            <a:r>
              <a:rPr lang="en-US" sz="4000" b="1" dirty="0" smtClean="0">
                <a:solidFill>
                  <a:srgbClr val="7030A0"/>
                </a:solidFill>
              </a:rPr>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90600" y="1143000"/>
          <a:ext cx="7086600" cy="5150519"/>
        </p:xfrm>
        <a:graphic>
          <a:graphicData uri="http://schemas.openxmlformats.org/drawingml/2006/table">
            <a:tbl>
              <a:tblPr firstRow="1" bandRow="1">
                <a:tableStyleId>{5C22544A-7EE6-4342-B048-85BDC9FD1C3A}</a:tableStyleId>
              </a:tblPr>
              <a:tblGrid>
                <a:gridCol w="425196"/>
                <a:gridCol w="2338578"/>
                <a:gridCol w="921258"/>
                <a:gridCol w="1204722"/>
                <a:gridCol w="1003935"/>
                <a:gridCol w="1192911"/>
              </a:tblGrid>
              <a:tr h="0">
                <a:tc>
                  <a:txBody>
                    <a:bodyPr/>
                    <a:lstStyle/>
                    <a:p>
                      <a:pPr marL="0" marR="0" algn="just">
                        <a:lnSpc>
                          <a:spcPct val="115000"/>
                        </a:lnSpc>
                        <a:spcBef>
                          <a:spcPts val="0"/>
                        </a:spcBef>
                        <a:spcAft>
                          <a:spcPts val="0"/>
                        </a:spcAft>
                      </a:pPr>
                      <a:r>
                        <a:rPr lang="en-US" sz="1100" b="1" dirty="0">
                          <a:latin typeface="Times New Roman"/>
                          <a:ea typeface="Calibri"/>
                          <a:cs typeface="Times New Roman"/>
                        </a:rPr>
                        <a:t>Sl. No.</a:t>
                      </a:r>
                      <a:endParaRPr lang="en-US" sz="11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b="1" dirty="0">
                          <a:latin typeface="Times New Roman"/>
                          <a:ea typeface="Calibri"/>
                          <a:cs typeface="Times New Roman"/>
                        </a:rPr>
                        <a:t>Form of Information Source</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dirty="0">
                          <a:latin typeface="Times New Roman"/>
                          <a:ea typeface="Calibri"/>
                          <a:cs typeface="Times New Roman"/>
                        </a:rPr>
                        <a:t>Citations</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Cumulative</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Citation %</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dirty="0">
                          <a:latin typeface="Times New Roman"/>
                          <a:ea typeface="Calibri"/>
                          <a:cs typeface="Times New Roman"/>
                        </a:rPr>
                        <a:t>Cumulative %</a:t>
                      </a:r>
                      <a:endParaRPr lang="en-US" sz="1100" dirty="0">
                        <a:latin typeface="Calibri"/>
                        <a:ea typeface="Calibri"/>
                        <a:cs typeface="Times New Roman"/>
                      </a:endParaRPr>
                    </a:p>
                  </a:txBody>
                  <a:tcPr marL="68580" marR="68580" marT="0" marB="0" anchor="ctr"/>
                </a:tc>
              </a:tr>
              <a:tr h="297349">
                <a:tc>
                  <a:txBody>
                    <a:bodyPr/>
                    <a:lstStyle/>
                    <a:p>
                      <a:pPr marL="0" marR="0" algn="ctr">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Journals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60806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60806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58.63</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58.63</a:t>
                      </a:r>
                      <a:endParaRPr lang="en-US" sz="1100">
                        <a:latin typeface="Calibri"/>
                        <a:ea typeface="Calibri"/>
                        <a:cs typeface="Times New Roman"/>
                      </a:endParaRPr>
                    </a:p>
                  </a:txBody>
                  <a:tcPr marL="68580" marR="68580" marT="0" marB="0" anchor="b"/>
                </a:tc>
              </a:tr>
              <a:tr h="189115">
                <a:tc>
                  <a:txBody>
                    <a:bodyPr/>
                    <a:lstStyle/>
                    <a:p>
                      <a:pPr marL="0" marR="0" algn="ctr">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E-Journals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dirty="0">
                          <a:latin typeface="Times New Roman"/>
                          <a:ea typeface="Calibri"/>
                          <a:cs typeface="Times New Roman"/>
                        </a:rPr>
                        <a:t>15357</a:t>
                      </a:r>
                      <a:endParaRPr lang="en-US" sz="1100" dirty="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76163</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14.81</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73.437</a:t>
                      </a:r>
                      <a:endParaRPr lang="en-US" sz="1100">
                        <a:latin typeface="Calibri"/>
                        <a:ea typeface="Calibri"/>
                        <a:cs typeface="Times New Roman"/>
                      </a:endParaRPr>
                    </a:p>
                  </a:txBody>
                  <a:tcPr marL="68580" marR="68580" marT="0" marB="0" anchor="b"/>
                </a:tc>
              </a:tr>
              <a:tr h="204890">
                <a:tc>
                  <a:txBody>
                    <a:bodyPr/>
                    <a:lstStyle/>
                    <a:p>
                      <a:pPr marL="0" marR="0" algn="ctr">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Books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8861</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85024</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8.544</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81.981</a:t>
                      </a:r>
                      <a:endParaRPr lang="en-US" sz="1100">
                        <a:latin typeface="Calibri"/>
                        <a:ea typeface="Calibri"/>
                        <a:cs typeface="Times New Roman"/>
                      </a:endParaRPr>
                    </a:p>
                  </a:txBody>
                  <a:tcPr marL="68580" marR="68580" marT="0" marB="0" anchor="b"/>
                </a:tc>
              </a:tr>
              <a:tr h="297349">
                <a:tc>
                  <a:txBody>
                    <a:bodyPr/>
                    <a:lstStyle/>
                    <a:p>
                      <a:pPr marL="0" marR="0" algn="ctr">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E-Books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128</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85152</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0.123</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82.104</a:t>
                      </a:r>
                      <a:endParaRPr lang="en-US" sz="1100">
                        <a:latin typeface="Calibri"/>
                        <a:ea typeface="Calibri"/>
                        <a:cs typeface="Times New Roman"/>
                      </a:endParaRPr>
                    </a:p>
                  </a:txBody>
                  <a:tcPr marL="68580" marR="68580" marT="0" marB="0" anchor="b"/>
                </a:tc>
              </a:tr>
              <a:tr h="355740">
                <a:tc>
                  <a:txBody>
                    <a:bodyPr/>
                    <a:lstStyle/>
                    <a:p>
                      <a:pPr marL="0" marR="0" algn="ctr">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Proceedings of Conference/seminar/</a:t>
                      </a:r>
                      <a:endParaRPr lang="en-US" sz="1100">
                        <a:latin typeface="Calibri"/>
                        <a:ea typeface="Calibri"/>
                        <a:cs typeface="Times New Roman"/>
                      </a:endParaRPr>
                    </a:p>
                    <a:p>
                      <a:pPr marL="0" marR="0" algn="ctr">
                        <a:lnSpc>
                          <a:spcPct val="115000"/>
                        </a:lnSpc>
                        <a:spcBef>
                          <a:spcPts val="0"/>
                        </a:spcBef>
                        <a:spcAft>
                          <a:spcPts val="0"/>
                        </a:spcAft>
                      </a:pPr>
                      <a:r>
                        <a:rPr lang="en-US" sz="1100">
                          <a:latin typeface="Times New Roman"/>
                          <a:ea typeface="Calibri"/>
                          <a:cs typeface="Times New Roman"/>
                        </a:rPr>
                        <a:t>symposium</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6223</a:t>
                      </a:r>
                      <a:endParaRPr lang="en-US" sz="1100">
                        <a:latin typeface="Calibri"/>
                        <a:ea typeface="Calibri"/>
                        <a:cs typeface="Times New Roman"/>
                      </a:endParaRPr>
                    </a:p>
                  </a:txBody>
                  <a:tcPr marL="68580" marR="68580" marT="0" marB="0" anchor="ctr"/>
                </a:tc>
                <a:tc>
                  <a:txBody>
                    <a:bodyPr/>
                    <a:lstStyle/>
                    <a:p>
                      <a:pPr marL="0" marR="85090" algn="ctr">
                        <a:lnSpc>
                          <a:spcPct val="115000"/>
                        </a:lnSpc>
                        <a:spcBef>
                          <a:spcPts val="0"/>
                        </a:spcBef>
                        <a:spcAft>
                          <a:spcPts val="0"/>
                        </a:spcAft>
                      </a:pPr>
                      <a:r>
                        <a:rPr lang="en-US" sz="1100">
                          <a:latin typeface="Times New Roman"/>
                          <a:ea typeface="Calibri"/>
                          <a:cs typeface="Times New Roman"/>
                        </a:rPr>
                        <a:t>91375</a:t>
                      </a:r>
                      <a:endParaRPr lang="en-US" sz="1100">
                        <a:latin typeface="Calibri"/>
                        <a:ea typeface="Calibri"/>
                        <a:cs typeface="Times New Roman"/>
                      </a:endParaRPr>
                    </a:p>
                  </a:txBody>
                  <a:tcPr marL="68580" marR="68580" marT="0" marB="0" anchor="ctr"/>
                </a:tc>
                <a:tc>
                  <a:txBody>
                    <a:bodyPr/>
                    <a:lstStyle/>
                    <a:p>
                      <a:pPr marL="0" marR="85090" algn="ctr">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ctr"/>
                </a:tc>
                <a:tc>
                  <a:txBody>
                    <a:bodyPr/>
                    <a:lstStyle/>
                    <a:p>
                      <a:pPr marL="0" marR="85090" algn="ctr">
                        <a:lnSpc>
                          <a:spcPct val="115000"/>
                        </a:lnSpc>
                        <a:spcBef>
                          <a:spcPts val="0"/>
                        </a:spcBef>
                        <a:spcAft>
                          <a:spcPts val="0"/>
                        </a:spcAft>
                      </a:pPr>
                      <a:r>
                        <a:rPr lang="en-US" sz="1100">
                          <a:latin typeface="Times New Roman"/>
                          <a:ea typeface="Calibri"/>
                          <a:cs typeface="Times New Roman"/>
                        </a:rPr>
                        <a:t>88.105</a:t>
                      </a:r>
                      <a:endParaRPr lang="en-US" sz="1100">
                        <a:latin typeface="Calibri"/>
                        <a:ea typeface="Calibri"/>
                        <a:cs typeface="Times New Roman"/>
                      </a:endParaRPr>
                    </a:p>
                  </a:txBody>
                  <a:tcPr marL="68580" marR="68580" marT="0" marB="0" anchor="ctr"/>
                </a:tc>
              </a:tr>
              <a:tr h="246805">
                <a:tc>
                  <a:txBody>
                    <a:bodyPr/>
                    <a:lstStyle/>
                    <a:p>
                      <a:pPr marL="0" marR="0" algn="ctr">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Reports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dirty="0">
                          <a:latin typeface="Times New Roman"/>
                          <a:ea typeface="Calibri"/>
                          <a:cs typeface="Times New Roman"/>
                        </a:rPr>
                        <a:t>3366</a:t>
                      </a:r>
                      <a:endParaRPr lang="en-US" sz="1100" dirty="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94741</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3.246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91.35</a:t>
                      </a:r>
                      <a:endParaRPr lang="en-US" sz="1100">
                        <a:latin typeface="Calibri"/>
                        <a:ea typeface="Calibri"/>
                        <a:cs typeface="Times New Roman"/>
                      </a:endParaRPr>
                    </a:p>
                  </a:txBody>
                  <a:tcPr marL="68580" marR="68580" marT="0" marB="0" anchor="b"/>
                </a:tc>
              </a:tr>
              <a:tr h="297349">
                <a:tc>
                  <a:txBody>
                    <a:bodyPr/>
                    <a:lstStyle/>
                    <a:p>
                      <a:pPr marL="0" marR="0" algn="ctr">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Thesis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6453</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101194</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6.222</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97.572</a:t>
                      </a:r>
                      <a:endParaRPr lang="en-US" sz="1100">
                        <a:latin typeface="Calibri"/>
                        <a:ea typeface="Calibri"/>
                        <a:cs typeface="Times New Roman"/>
                      </a:endParaRPr>
                    </a:p>
                  </a:txBody>
                  <a:tcPr marL="68580" marR="68580" marT="0" marB="0" anchor="b"/>
                </a:tc>
              </a:tr>
              <a:tr h="297349">
                <a:tc>
                  <a:txBody>
                    <a:bodyPr/>
                    <a:lstStyle/>
                    <a:p>
                      <a:pPr marL="0" marR="0" algn="ctr">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Websites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236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101430</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0.228</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dirty="0">
                          <a:latin typeface="Times New Roman"/>
                          <a:ea typeface="Calibri"/>
                          <a:cs typeface="Times New Roman"/>
                        </a:rPr>
                        <a:t>97.8</a:t>
                      </a:r>
                      <a:endParaRPr lang="en-US" sz="1100" dirty="0">
                        <a:latin typeface="Calibri"/>
                        <a:ea typeface="Calibri"/>
                        <a:cs typeface="Times New Roman"/>
                      </a:endParaRPr>
                    </a:p>
                  </a:txBody>
                  <a:tcPr marL="68580" marR="68580" marT="0" marB="0" anchor="b"/>
                </a:tc>
              </a:tr>
              <a:tr h="170638">
                <a:tc>
                  <a:txBody>
                    <a:bodyPr/>
                    <a:lstStyle/>
                    <a:p>
                      <a:pPr marL="0" marR="0" algn="ctr">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Govt. Publications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276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101706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0.266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98.066</a:t>
                      </a:r>
                      <a:endParaRPr lang="en-US" sz="1100">
                        <a:latin typeface="Calibri"/>
                        <a:ea typeface="Calibri"/>
                        <a:cs typeface="Times New Roman"/>
                      </a:endParaRPr>
                    </a:p>
                  </a:txBody>
                  <a:tcPr marL="68580" marR="68580" marT="0" marB="0" anchor="b"/>
                </a:tc>
              </a:tr>
              <a:tr h="297349">
                <a:tc>
                  <a:txBody>
                    <a:bodyPr/>
                    <a:lstStyle/>
                    <a:p>
                      <a:pPr marL="0" marR="0" algn="ctr">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Abstracts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632</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102338</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0.609</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98.675</a:t>
                      </a:r>
                      <a:endParaRPr lang="en-US" sz="1100">
                        <a:latin typeface="Calibri"/>
                        <a:ea typeface="Calibri"/>
                        <a:cs typeface="Times New Roman"/>
                      </a:endParaRPr>
                    </a:p>
                  </a:txBody>
                  <a:tcPr marL="68580" marR="68580" marT="0" marB="0" anchor="b"/>
                </a:tc>
              </a:tr>
              <a:tr h="309161">
                <a:tc>
                  <a:txBody>
                    <a:bodyPr/>
                    <a:lstStyle/>
                    <a:p>
                      <a:pPr marL="0" marR="0" algn="ctr">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Monograph</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198</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102536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0.191</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98.866</a:t>
                      </a:r>
                      <a:endParaRPr lang="en-US" sz="1100">
                        <a:latin typeface="Calibri"/>
                        <a:ea typeface="Calibri"/>
                        <a:cs typeface="Times New Roman"/>
                      </a:endParaRPr>
                    </a:p>
                  </a:txBody>
                  <a:tcPr marL="68580" marR="68580" marT="0" marB="0" anchor="b"/>
                </a:tc>
              </a:tr>
              <a:tr h="309161">
                <a:tc>
                  <a:txBody>
                    <a:bodyPr/>
                    <a:lstStyle/>
                    <a:p>
                      <a:pPr marL="0" marR="0" algn="ctr">
                        <a:lnSpc>
                          <a:spcPct val="115000"/>
                        </a:lnSpc>
                        <a:spcBef>
                          <a:spcPts val="0"/>
                        </a:spcBef>
                        <a:spcAft>
                          <a:spcPts val="0"/>
                        </a:spcAft>
                      </a:pPr>
                      <a:r>
                        <a:rPr lang="en-US" sz="1100">
                          <a:latin typeface="Times New Roman"/>
                          <a:ea typeface="Calibri"/>
                          <a:cs typeface="Times New Roman"/>
                        </a:rPr>
                        <a:t>12</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Hand book</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149</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102685</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0.144</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99.01</a:t>
                      </a:r>
                      <a:endParaRPr lang="en-US" sz="1100">
                        <a:latin typeface="Calibri"/>
                        <a:ea typeface="Calibri"/>
                        <a:cs typeface="Times New Roman"/>
                      </a:endParaRPr>
                    </a:p>
                  </a:txBody>
                  <a:tcPr marL="68580" marR="68580" marT="0" marB="0" anchor="b"/>
                </a:tc>
              </a:tr>
              <a:tr h="297349">
                <a:tc>
                  <a:txBody>
                    <a:bodyPr/>
                    <a:lstStyle/>
                    <a:p>
                      <a:pPr marL="0" marR="0" algn="ctr">
                        <a:lnSpc>
                          <a:spcPct val="115000"/>
                        </a:lnSpc>
                        <a:spcBef>
                          <a:spcPts val="0"/>
                        </a:spcBef>
                        <a:spcAft>
                          <a:spcPts val="0"/>
                        </a:spcAft>
                      </a:pPr>
                      <a:r>
                        <a:rPr lang="en-US" sz="1100">
                          <a:latin typeface="Times New Roman"/>
                          <a:ea typeface="Calibri"/>
                          <a:cs typeface="Times New Roman"/>
                        </a:rPr>
                        <a:t>13</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Manual</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360</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103045</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0.347</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dirty="0">
                          <a:latin typeface="Times New Roman"/>
                          <a:ea typeface="Calibri"/>
                          <a:cs typeface="Times New Roman"/>
                        </a:rPr>
                        <a:t>99.357</a:t>
                      </a:r>
                      <a:endParaRPr lang="en-US" sz="1100" dirty="0">
                        <a:latin typeface="Calibri"/>
                        <a:ea typeface="Calibri"/>
                        <a:cs typeface="Times New Roman"/>
                      </a:endParaRPr>
                    </a:p>
                  </a:txBody>
                  <a:tcPr marL="68580" marR="68580" marT="0" marB="0" anchor="b"/>
                </a:tc>
              </a:tr>
              <a:tr h="196821">
                <a:tc>
                  <a:txBody>
                    <a:bodyPr/>
                    <a:lstStyle/>
                    <a:p>
                      <a:pPr marL="0" marR="0" algn="ctr">
                        <a:lnSpc>
                          <a:spcPct val="115000"/>
                        </a:lnSpc>
                        <a:spcBef>
                          <a:spcPts val="0"/>
                        </a:spcBef>
                        <a:spcAft>
                          <a:spcPts val="0"/>
                        </a:spcAft>
                      </a:pPr>
                      <a:r>
                        <a:rPr lang="en-US" sz="1100" dirty="0">
                          <a:latin typeface="Times New Roman"/>
                          <a:ea typeface="Calibri"/>
                          <a:cs typeface="Times New Roman"/>
                        </a:rPr>
                        <a:t>14</a:t>
                      </a:r>
                      <a:endParaRPr lang="en-US" sz="11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Year books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89</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103134</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0.086</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99.443</a:t>
                      </a:r>
                      <a:endParaRPr lang="en-US" sz="1100">
                        <a:latin typeface="Calibri"/>
                        <a:ea typeface="Calibri"/>
                        <a:cs typeface="Times New Roman"/>
                      </a:endParaRPr>
                    </a:p>
                  </a:txBody>
                  <a:tcPr marL="68580" marR="68580" marT="0" marB="0" anchor="b"/>
                </a:tc>
              </a:tr>
              <a:tr h="170638">
                <a:tc>
                  <a:txBody>
                    <a:bodyPr/>
                    <a:lstStyle/>
                    <a:p>
                      <a:pPr marL="0" marR="0" algn="ctr">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Reference books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78</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103212</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0.075</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99.518</a:t>
                      </a:r>
                      <a:endParaRPr lang="en-US" sz="1100">
                        <a:latin typeface="Calibri"/>
                        <a:ea typeface="Calibri"/>
                        <a:cs typeface="Times New Roman"/>
                      </a:endParaRPr>
                    </a:p>
                  </a:txBody>
                  <a:tcPr marL="68580" marR="68580" marT="0" marB="0" anchor="b"/>
                </a:tc>
              </a:tr>
              <a:tr h="170917">
                <a:tc>
                  <a:txBody>
                    <a:bodyPr/>
                    <a:lstStyle/>
                    <a:p>
                      <a:pPr marL="0" marR="0" algn="ctr">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News Paper</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82</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103294</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0.079</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99.597</a:t>
                      </a:r>
                      <a:endParaRPr lang="en-US" sz="1100">
                        <a:latin typeface="Calibri"/>
                        <a:ea typeface="Calibri"/>
                        <a:cs typeface="Times New Roman"/>
                      </a:endParaRPr>
                    </a:p>
                  </a:txBody>
                  <a:tcPr marL="68580" marR="68580" marT="0" marB="0" anchor="b"/>
                </a:tc>
              </a:tr>
              <a:tr h="259950">
                <a:tc>
                  <a:txBody>
                    <a:bodyPr/>
                    <a:lstStyle/>
                    <a:p>
                      <a:pPr marL="0" marR="0" algn="ctr">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Others</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418</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103712</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0.403</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100</a:t>
                      </a:r>
                      <a:endParaRPr lang="en-US" sz="1100">
                        <a:latin typeface="Calibri"/>
                        <a:ea typeface="Calibri"/>
                        <a:cs typeface="Times New Roman"/>
                      </a:endParaRPr>
                    </a:p>
                  </a:txBody>
                  <a:tcPr marL="68580" marR="68580" marT="0" marB="0" anchor="b"/>
                </a:tc>
              </a:tr>
              <a:tr h="297349">
                <a:tc>
                  <a:txBody>
                    <a:bodyPr/>
                    <a:lstStyle/>
                    <a:p>
                      <a:pPr>
                        <a:lnSpc>
                          <a:spcPct val="115000"/>
                        </a:lnSpc>
                      </a:pPr>
                      <a:endParaRPr lang="en-US" sz="1100">
                        <a:latin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latin typeface="Times New Roman"/>
                          <a:ea typeface="Calibri"/>
                          <a:cs typeface="Times New Roman"/>
                        </a:rPr>
                        <a:t>Total</a:t>
                      </a:r>
                      <a:endParaRPr lang="en-US" sz="1100">
                        <a:latin typeface="Calibri"/>
                        <a:ea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103712</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dirty="0">
                        <a:latin typeface="Calibri"/>
                        <a:cs typeface="Times New Roman"/>
                      </a:endParaRPr>
                    </a:p>
                  </a:txBody>
                  <a:tcPr marL="68580" marR="68580" marT="0" marB="0" anchor="b"/>
                </a:tc>
                <a:tc>
                  <a:txBody>
                    <a:bodyPr/>
                    <a:lstStyle/>
                    <a:p>
                      <a:pPr marL="0" marR="85090" algn="ctr">
                        <a:lnSpc>
                          <a:spcPct val="115000"/>
                        </a:lnSpc>
                        <a:spcBef>
                          <a:spcPts val="0"/>
                        </a:spcBef>
                        <a:spcAft>
                          <a:spcPts val="0"/>
                        </a:spcAft>
                      </a:pPr>
                      <a:r>
                        <a:rPr lang="en-US" sz="1100">
                          <a:latin typeface="Times New Roman"/>
                          <a:ea typeface="Calibri"/>
                          <a:cs typeface="Times New Roman"/>
                        </a:rPr>
                        <a:t>100</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dirty="0">
                        <a:latin typeface="Calibri"/>
                        <a:cs typeface="Times New Roman"/>
                      </a:endParaRPr>
                    </a:p>
                  </a:txBody>
                  <a:tcPr marL="68580" marR="68580" marT="0" marB="0" anchor="b"/>
                </a:tc>
              </a:tr>
            </a:tbl>
          </a:graphicData>
        </a:graphic>
      </p:graphicFrame>
      <p:sp>
        <p:nvSpPr>
          <p:cNvPr id="2" name="Title 1"/>
          <p:cNvSpPr>
            <a:spLocks noGrp="1"/>
          </p:cNvSpPr>
          <p:nvPr>
            <p:ph type="title"/>
          </p:nvPr>
        </p:nvSpPr>
        <p:spPr>
          <a:xfrm>
            <a:off x="0" y="274638"/>
            <a:ext cx="8686800" cy="715962"/>
          </a:xfrm>
        </p:spPr>
        <p:txBody>
          <a:bodyPr>
            <a:normAutofit/>
          </a:bodyPr>
          <a:lstStyle/>
          <a:p>
            <a:r>
              <a:rPr lang="en-US" sz="2400" b="1" dirty="0"/>
              <a:t>Bibliographic Form-wise distribution of citations</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371597"/>
          <a:ext cx="7848600" cy="4681313"/>
        </p:xfrm>
        <a:graphic>
          <a:graphicData uri="http://schemas.openxmlformats.org/drawingml/2006/table">
            <a:tbl>
              <a:tblPr firstRow="1" bandRow="1">
                <a:tableStyleId>{5C22544A-7EE6-4342-B048-85BDC9FD1C3A}</a:tableStyleId>
              </a:tblPr>
              <a:tblGrid>
                <a:gridCol w="1897464"/>
                <a:gridCol w="1241976"/>
                <a:gridCol w="1569720"/>
                <a:gridCol w="1569720"/>
                <a:gridCol w="1569720"/>
              </a:tblGrid>
              <a:tr h="609603">
                <a:tc>
                  <a:txBody>
                    <a:bodyPr/>
                    <a:lstStyle/>
                    <a:p>
                      <a:pPr marL="0" marR="0" algn="just">
                        <a:lnSpc>
                          <a:spcPct val="115000"/>
                        </a:lnSpc>
                        <a:spcBef>
                          <a:spcPts val="0"/>
                        </a:spcBef>
                        <a:spcAft>
                          <a:spcPts val="0"/>
                        </a:spcAft>
                      </a:pPr>
                      <a:r>
                        <a:rPr lang="en-US" sz="1800" b="1" dirty="0">
                          <a:latin typeface="Times New Roman"/>
                          <a:ea typeface="Calibri"/>
                          <a:cs typeface="Times New Roman"/>
                        </a:rPr>
                        <a:t>Year</a:t>
                      </a:r>
                      <a:endParaRPr lang="en-US" sz="18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800" b="1">
                          <a:latin typeface="Times New Roman"/>
                          <a:ea typeface="Calibri"/>
                          <a:cs typeface="Times New Roman"/>
                        </a:rPr>
                        <a:t>Citations</a:t>
                      </a:r>
                      <a:endParaRPr lang="en-US" sz="18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800" b="1">
                          <a:latin typeface="Times New Roman"/>
                          <a:ea typeface="Calibri"/>
                          <a:cs typeface="Times New Roman"/>
                        </a:rPr>
                        <a:t>Cumulative</a:t>
                      </a:r>
                      <a:endParaRPr lang="en-US" sz="18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800" b="1">
                          <a:latin typeface="Times New Roman"/>
                          <a:ea typeface="Calibri"/>
                          <a:cs typeface="Times New Roman"/>
                        </a:rPr>
                        <a:t>Citation %</a:t>
                      </a:r>
                      <a:endParaRPr lang="en-US" sz="18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800" b="1">
                          <a:latin typeface="Times New Roman"/>
                          <a:ea typeface="Calibri"/>
                          <a:cs typeface="Times New Roman"/>
                        </a:rPr>
                        <a:t>Cumulative %</a:t>
                      </a:r>
                      <a:endParaRPr lang="en-US" sz="1800">
                        <a:latin typeface="Calibri"/>
                        <a:ea typeface="Calibri"/>
                        <a:cs typeface="Times New Roman"/>
                      </a:endParaRPr>
                    </a:p>
                  </a:txBody>
                  <a:tcPr marL="68580" marR="68580" marT="0" marB="0" anchor="ctr"/>
                </a:tc>
              </a:tr>
              <a:tr h="407171">
                <a:tc>
                  <a:txBody>
                    <a:bodyPr/>
                    <a:lstStyle/>
                    <a:p>
                      <a:pPr marL="0" marR="0" algn="just">
                        <a:lnSpc>
                          <a:spcPct val="115000"/>
                        </a:lnSpc>
                        <a:spcBef>
                          <a:spcPts val="0"/>
                        </a:spcBef>
                        <a:spcAft>
                          <a:spcPts val="0"/>
                        </a:spcAft>
                      </a:pPr>
                      <a:r>
                        <a:rPr lang="en-US" sz="1800" dirty="0">
                          <a:latin typeface="Times New Roman"/>
                          <a:ea typeface="Calibri"/>
                          <a:cs typeface="Times New Roman"/>
                        </a:rPr>
                        <a:t>Till 1950</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3698</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3698</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3.566</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3.566</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1951-1960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3932</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7630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3.791</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7.357</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1961-1970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9113</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16743</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8.787</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16.14</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1971-1980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18309</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35052</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17.65</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33.8</a:t>
                      </a:r>
                      <a:endParaRPr lang="en-US" sz="1800" dirty="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1981-1990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28189</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63241</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27.18</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60.98</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1991-2000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26918</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90159</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25.95</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86.93</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2001-2010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12960</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103119</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12.5</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99.43</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2011-</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568</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103687</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0.548</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99.98</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NA</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25</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103712</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0.024</a:t>
                      </a:r>
                      <a:endParaRPr lang="en-US" sz="18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100</a:t>
                      </a:r>
                      <a:endParaRPr lang="en-US" sz="1800">
                        <a:latin typeface="Calibri"/>
                        <a:ea typeface="Calibri"/>
                        <a:cs typeface="Times New Roman"/>
                      </a:endParaRPr>
                    </a:p>
                  </a:txBody>
                  <a:tcPr marL="68580" marR="68580" marT="0" marB="0" anchor="b"/>
                </a:tc>
              </a:tr>
              <a:tr h="407171">
                <a:tc>
                  <a:txBody>
                    <a:bodyPr/>
                    <a:lstStyle/>
                    <a:p>
                      <a:pPr marL="0" marR="0" algn="just">
                        <a:lnSpc>
                          <a:spcPct val="115000"/>
                        </a:lnSpc>
                        <a:spcBef>
                          <a:spcPts val="0"/>
                        </a:spcBef>
                        <a:spcAft>
                          <a:spcPts val="0"/>
                        </a:spcAft>
                      </a:pPr>
                      <a:r>
                        <a:rPr lang="en-US" sz="1800">
                          <a:latin typeface="Times New Roman"/>
                          <a:ea typeface="Calibri"/>
                          <a:cs typeface="Times New Roman"/>
                        </a:rPr>
                        <a:t>Total</a:t>
                      </a:r>
                      <a:endParaRPr lang="en-US" sz="18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a:latin typeface="Times New Roman"/>
                          <a:ea typeface="Calibri"/>
                          <a:cs typeface="Times New Roman"/>
                        </a:rPr>
                        <a:t>103712</a:t>
                      </a:r>
                      <a:endParaRPr lang="en-US" sz="1800">
                        <a:latin typeface="Calibri"/>
                        <a:ea typeface="Calibri"/>
                        <a:cs typeface="Times New Roman"/>
                      </a:endParaRPr>
                    </a:p>
                  </a:txBody>
                  <a:tcPr marL="68580" marR="68580" marT="0" marB="0" anchor="b"/>
                </a:tc>
                <a:tc>
                  <a:txBody>
                    <a:bodyPr/>
                    <a:lstStyle/>
                    <a:p>
                      <a:pPr>
                        <a:lnSpc>
                          <a:spcPct val="115000"/>
                        </a:lnSpc>
                      </a:pPr>
                      <a:endParaRPr lang="en-US" sz="1800">
                        <a:latin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800" dirty="0">
                          <a:latin typeface="Times New Roman"/>
                          <a:ea typeface="Calibri"/>
                          <a:cs typeface="Times New Roman"/>
                        </a:rPr>
                        <a:t>100</a:t>
                      </a:r>
                      <a:endParaRPr lang="en-US" sz="1800" dirty="0">
                        <a:latin typeface="Calibri"/>
                        <a:ea typeface="Calibri"/>
                        <a:cs typeface="Times New Roman"/>
                      </a:endParaRPr>
                    </a:p>
                  </a:txBody>
                  <a:tcPr marL="68580" marR="68580" marT="0" marB="0" anchor="b"/>
                </a:tc>
                <a:tc>
                  <a:txBody>
                    <a:bodyPr/>
                    <a:lstStyle/>
                    <a:p>
                      <a:pPr>
                        <a:lnSpc>
                          <a:spcPct val="115000"/>
                        </a:lnSpc>
                      </a:pPr>
                      <a:endParaRPr lang="en-US" sz="1800" dirty="0">
                        <a:latin typeface="Calibri"/>
                        <a:cs typeface="Times New Roman"/>
                      </a:endParaRPr>
                    </a:p>
                  </a:txBody>
                  <a:tcPr marL="68580" marR="68580" marT="0" marB="0" anchor="b"/>
                </a:tc>
              </a:tr>
            </a:tbl>
          </a:graphicData>
        </a:graphic>
      </p:graphicFrame>
      <p:sp>
        <p:nvSpPr>
          <p:cNvPr id="2" name="Title 1"/>
          <p:cNvSpPr>
            <a:spLocks noGrp="1"/>
          </p:cNvSpPr>
          <p:nvPr>
            <p:ph type="title"/>
          </p:nvPr>
        </p:nvSpPr>
        <p:spPr/>
        <p:txBody>
          <a:bodyPr>
            <a:normAutofit fontScale="90000"/>
          </a:bodyPr>
          <a:lstStyle/>
          <a:p>
            <a:r>
              <a:rPr lang="en-US" b="1" dirty="0"/>
              <a:t>Chronological distribution of citations</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a:t>Obsolescence implies a relation between time and use. </a:t>
            </a:r>
            <a:endParaRPr lang="en-US" dirty="0" smtClean="0"/>
          </a:p>
          <a:p>
            <a:r>
              <a:rPr lang="en-US" dirty="0" smtClean="0"/>
              <a:t> </a:t>
            </a:r>
            <a:r>
              <a:rPr lang="en-US" dirty="0"/>
              <a:t>The impact of time on the use of resources be studied in two ways namely synchronous and </a:t>
            </a:r>
            <a:r>
              <a:rPr lang="en-US" dirty="0" err="1"/>
              <a:t>diachronous</a:t>
            </a:r>
            <a:r>
              <a:rPr lang="en-US" dirty="0"/>
              <a:t> studies</a:t>
            </a:r>
            <a:r>
              <a:rPr lang="en-US" dirty="0" smtClean="0"/>
              <a:t>.</a:t>
            </a:r>
          </a:p>
          <a:p>
            <a:r>
              <a:rPr lang="en-US" dirty="0" smtClean="0"/>
              <a:t> </a:t>
            </a:r>
            <a:r>
              <a:rPr lang="en-US" dirty="0"/>
              <a:t>In synchronous studies, citations are counted backward. The references of journal articles are examined </a:t>
            </a:r>
            <a:r>
              <a:rPr lang="en-US" dirty="0" err="1"/>
              <a:t>i.e</a:t>
            </a:r>
            <a:r>
              <a:rPr lang="en-US" dirty="0"/>
              <a:t> year wise citations are analyzed. Half-life, annual aging, age factor, and utility factors are studied by this type of study. </a:t>
            </a:r>
            <a:endParaRPr lang="en-US" dirty="0" smtClean="0"/>
          </a:p>
          <a:p>
            <a:r>
              <a:rPr lang="en-US" dirty="0" smtClean="0"/>
              <a:t> </a:t>
            </a:r>
            <a:r>
              <a:rPr lang="en-US" dirty="0"/>
              <a:t>In </a:t>
            </a:r>
            <a:r>
              <a:rPr lang="en-US" dirty="0" err="1"/>
              <a:t>diachronous</a:t>
            </a:r>
            <a:r>
              <a:rPr lang="en-US" dirty="0"/>
              <a:t> studies, citations counted in the forward direction, </a:t>
            </a:r>
            <a:r>
              <a:rPr lang="en-US" dirty="0" err="1"/>
              <a:t>i</a:t>
            </a:r>
            <a:r>
              <a:rPr lang="en-US" dirty="0"/>
              <a:t>. e counting citations of an article published in the year 2005 is going to get citations in the year 2006, 2007 etc. This type of study help in determining the rate at which the citations decline in future</a:t>
            </a:r>
            <a:r>
              <a:rPr lang="en-US" dirty="0" smtClean="0"/>
              <a:t>.</a:t>
            </a:r>
            <a:endParaRPr lang="en-US" dirty="0"/>
          </a:p>
          <a:p>
            <a:r>
              <a:rPr lang="en-US" dirty="0"/>
              <a:t>  </a:t>
            </a:r>
            <a:r>
              <a:rPr lang="en-US" dirty="0" smtClean="0"/>
              <a:t>The </a:t>
            </a:r>
            <a:r>
              <a:rPr lang="en-US" dirty="0"/>
              <a:t>present study of obsolescence is synchronous, citations are counted back word. The obsolescence of Agricultural Sciences Journal articles and books are studied here. </a:t>
            </a:r>
            <a:r>
              <a:rPr lang="en-US" b="1" dirty="0"/>
              <a:t> </a:t>
            </a:r>
            <a:endParaRPr lang="en-US" dirty="0"/>
          </a:p>
          <a:p>
            <a:endParaRPr lang="en-US" dirty="0"/>
          </a:p>
        </p:txBody>
      </p:sp>
      <p:sp>
        <p:nvSpPr>
          <p:cNvPr id="2" name="Title 1"/>
          <p:cNvSpPr>
            <a:spLocks noGrp="1"/>
          </p:cNvSpPr>
          <p:nvPr>
            <p:ph type="title"/>
          </p:nvPr>
        </p:nvSpPr>
        <p:spPr>
          <a:xfrm>
            <a:off x="533400" y="533400"/>
            <a:ext cx="8229600" cy="792162"/>
          </a:xfrm>
        </p:spPr>
        <p:txBody>
          <a:bodyPr>
            <a:normAutofit fontScale="90000"/>
          </a:bodyPr>
          <a:lstStyle/>
          <a:p>
            <a:r>
              <a:rPr lang="en-US" sz="3100" b="1" dirty="0"/>
              <a:t>Obsolescence of literature in Agricultural Sciences </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685772"/>
          <a:ext cx="8229600" cy="32079721"/>
        </p:xfrm>
        <a:graphic>
          <a:graphicData uri="http://schemas.openxmlformats.org/drawingml/2006/table">
            <a:tbl>
              <a:tblPr firstRow="1" bandRow="1">
                <a:tableStyleId>{5C22544A-7EE6-4342-B048-85BDC9FD1C3A}</a:tableStyleId>
              </a:tblPr>
              <a:tblGrid>
                <a:gridCol w="609600"/>
                <a:gridCol w="2133600"/>
                <a:gridCol w="1371600"/>
                <a:gridCol w="1371600"/>
                <a:gridCol w="1371600"/>
                <a:gridCol w="1371600"/>
              </a:tblGrid>
              <a:tr h="779674">
                <a:tc>
                  <a:txBody>
                    <a:bodyPr/>
                    <a:lstStyle/>
                    <a:p>
                      <a:pPr marL="0" marR="0" algn="just">
                        <a:lnSpc>
                          <a:spcPct val="115000"/>
                        </a:lnSpc>
                        <a:spcBef>
                          <a:spcPts val="0"/>
                        </a:spcBef>
                        <a:spcAft>
                          <a:spcPts val="0"/>
                        </a:spcAft>
                      </a:pPr>
                      <a:r>
                        <a:rPr lang="en-US" sz="1100" b="1" dirty="0">
                          <a:latin typeface="Times New Roman"/>
                          <a:ea typeface="Calibri"/>
                          <a:cs typeface="Times New Roman"/>
                        </a:rPr>
                        <a:t>Sl. No.</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Age</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dirty="0">
                          <a:latin typeface="Times New Roman"/>
                          <a:ea typeface="Calibri"/>
                          <a:cs typeface="Times New Roman"/>
                        </a:rPr>
                        <a:t>Citations</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Cumulative Citations</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Citations %</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Cumulative Citations %</a:t>
                      </a:r>
                      <a:endParaRPr lang="en-US" sz="1100">
                        <a:latin typeface="Calibri"/>
                        <a:ea typeface="Calibri"/>
                        <a:cs typeface="Times New Roman"/>
                      </a:endParaRPr>
                    </a:p>
                  </a:txBody>
                  <a:tcPr marL="68580" marR="68580" marT="0" marB="0" anchor="ctr"/>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259</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1255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1964</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4.57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2461</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5939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2812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2814</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11565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3038</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14603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2983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17586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3011</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20597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2963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23560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30.9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2863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26423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2822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29245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38.4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2712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31957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2601</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34558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45.4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2485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37043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2493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39536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51.9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2415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41951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55.1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2204</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44155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19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2162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46317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60.8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2072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48389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1983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50372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66.1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1923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52295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68.7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1784</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54079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1666</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55745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1483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57228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1355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58583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76.9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1292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59875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78.6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1225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61100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80.2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1130</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62230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81.7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1066</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63296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83.1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941</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64237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84.3</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890</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65127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85.5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845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65972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803</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66775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67424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0.85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68036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89.3</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68603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0.74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90.1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69129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90.8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39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69614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91.4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70064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70475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70847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93</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71165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93.4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71482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93.9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71761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94.2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72014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94.6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72255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94.9</a:t>
                      </a:r>
                      <a:endParaRPr lang="en-US" sz="1100" dirty="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72505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72707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72917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73106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73272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73429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73586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73717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73866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73993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74111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97.3</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74218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74305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74438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74534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74614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74687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74766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74827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74890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98.3</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74953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98.4</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75010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75058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98.5</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75112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98.6</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75169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98.7</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75223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75264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0.05</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98.8</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75316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75366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75408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77</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75455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78</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75501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99.1</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80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79</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75535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80</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75570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99.2</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82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81</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75617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99.3</a:t>
                      </a:r>
                      <a:endParaRPr lang="en-US" sz="1100">
                        <a:latin typeface="Calibri"/>
                        <a:ea typeface="Calibri"/>
                        <a:cs typeface="Times New Roman"/>
                      </a:endParaRPr>
                    </a:p>
                  </a:txBody>
                  <a:tcPr marL="68580" marR="68580" marT="0" marB="0" anchor="b"/>
                </a:tc>
              </a:tr>
              <a:tr h="377109">
                <a:tc>
                  <a:txBody>
                    <a:bodyPr/>
                    <a:lstStyle/>
                    <a:p>
                      <a:pPr marL="0" marR="0" algn="just">
                        <a:lnSpc>
                          <a:spcPct val="115000"/>
                        </a:lnSpc>
                        <a:spcBef>
                          <a:spcPts val="0"/>
                        </a:spcBef>
                        <a:spcAft>
                          <a:spcPts val="0"/>
                        </a:spcAft>
                      </a:pPr>
                      <a:r>
                        <a:rPr lang="en-US" sz="1100">
                          <a:latin typeface="Times New Roman"/>
                          <a:ea typeface="Calibri"/>
                          <a:cs typeface="Times New Roman"/>
                        </a:rPr>
                        <a:t>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82</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75655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99.3</a:t>
                      </a:r>
                      <a:endParaRPr lang="en-US" sz="1100" dirty="0">
                        <a:latin typeface="Calibri"/>
                        <a:ea typeface="Calibri"/>
                        <a:cs typeface="Times New Roman"/>
                      </a:endParaRPr>
                    </a:p>
                  </a:txBody>
                  <a:tcPr marL="68580" marR="68580" marT="0" marB="0" anchor="b"/>
                </a:tc>
              </a:tr>
            </a:tbl>
          </a:graphicData>
        </a:graphic>
      </p:graphicFrame>
      <p:sp>
        <p:nvSpPr>
          <p:cNvPr id="2" name="Title 1"/>
          <p:cNvSpPr>
            <a:spLocks noGrp="1"/>
          </p:cNvSpPr>
          <p:nvPr>
            <p:ph type="title"/>
          </p:nvPr>
        </p:nvSpPr>
        <p:spPr>
          <a:xfrm>
            <a:off x="457200" y="274638"/>
            <a:ext cx="8229600" cy="792162"/>
          </a:xfrm>
        </p:spPr>
        <p:txBody>
          <a:bodyPr>
            <a:normAutofit fontScale="90000"/>
          </a:bodyPr>
          <a:lstStyle/>
          <a:p>
            <a:r>
              <a:rPr lang="en-US" sz="3100" b="1" dirty="0"/>
              <a:t>Frequency of Journal Citations and their Obsolescence </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371600"/>
          <a:ext cx="9144000" cy="495299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fontScale="90000"/>
          </a:bodyPr>
          <a:lstStyle/>
          <a:p>
            <a:r>
              <a:rPr lang="en-US" b="1" dirty="0"/>
              <a:t>Frequency of Citations of journals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bwMode="auto">
          <a:xfrm>
            <a:off x="1641856" y="1918970"/>
            <a:ext cx="5860288" cy="3650297"/>
          </a:xfrm>
          <a:prstGeom prst="rect">
            <a:avLst/>
          </a:prstGeom>
          <a:ln w="88900" cap="sq" cmpd="thickThin">
            <a:solidFill>
              <a:srgbClr val="000000"/>
            </a:solidFill>
            <a:prstDash val="solid"/>
            <a:miter lim="800000"/>
          </a:ln>
          <a:effectLst>
            <a:innerShdw blurRad="76200">
              <a:srgbClr val="000000"/>
            </a:innerShdw>
          </a:effectLst>
        </p:spPr>
      </p:pic>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lnSpcReduction="10000"/>
          </a:bodyPr>
          <a:lstStyle/>
          <a:p>
            <a:pPr>
              <a:buNone/>
            </a:pPr>
            <a:r>
              <a:rPr lang="en-US" dirty="0" smtClean="0"/>
              <a:t>. </a:t>
            </a:r>
            <a:r>
              <a:rPr lang="en-US" dirty="0"/>
              <a:t>The total 76163 journal citations are distributed in age from 0 to 100. </a:t>
            </a:r>
            <a:endParaRPr lang="en-US" dirty="0" smtClean="0"/>
          </a:p>
          <a:p>
            <a:pPr>
              <a:buNone/>
            </a:pPr>
            <a:r>
              <a:rPr lang="en-US" dirty="0" smtClean="0"/>
              <a:t>The </a:t>
            </a:r>
            <a:r>
              <a:rPr lang="en-US" dirty="0"/>
              <a:t>citations having more than hundred years are considered in the age group 100 years</a:t>
            </a:r>
            <a:r>
              <a:rPr lang="en-US" dirty="0" smtClean="0"/>
              <a:t>.</a:t>
            </a:r>
          </a:p>
          <a:p>
            <a:pPr>
              <a:buNone/>
            </a:pPr>
            <a:r>
              <a:rPr lang="en-US" dirty="0" smtClean="0"/>
              <a:t> The </a:t>
            </a:r>
            <a:r>
              <a:rPr lang="en-US" dirty="0"/>
              <a:t>25% of total citations are under 0-8 years aged and 50% of citations are 0-15 years aged. </a:t>
            </a:r>
            <a:endParaRPr lang="en-US" dirty="0" smtClean="0"/>
          </a:p>
          <a:p>
            <a:pPr>
              <a:buNone/>
            </a:pPr>
            <a:r>
              <a:rPr lang="en-US" dirty="0" smtClean="0"/>
              <a:t> </a:t>
            </a:r>
            <a:r>
              <a:rPr lang="en-US" dirty="0"/>
              <a:t>The 90 % of citations are below 36 years age. </a:t>
            </a:r>
            <a:endParaRPr lang="en-US" dirty="0" smtClean="0"/>
          </a:p>
          <a:p>
            <a:pPr>
              <a:buNone/>
            </a:pPr>
            <a:r>
              <a:rPr lang="en-US" dirty="0" smtClean="0"/>
              <a:t> Hence the obtained from the present data : the </a:t>
            </a:r>
            <a:r>
              <a:rPr lang="en-US" dirty="0"/>
              <a:t>half-life of periodical literature in Agricultural Sciences has calculated 15 years and journal articles become obsolete after 37 Years</a:t>
            </a:r>
          </a:p>
          <a:p>
            <a:endParaRPr lang="en-US" dirty="0"/>
          </a:p>
          <a:p>
            <a:endParaRPr lang="en-US" dirty="0"/>
          </a:p>
        </p:txBody>
      </p:sp>
      <p:sp>
        <p:nvSpPr>
          <p:cNvPr id="2" name="Title 1"/>
          <p:cNvSpPr>
            <a:spLocks noGrp="1"/>
          </p:cNvSpPr>
          <p:nvPr>
            <p:ph type="title"/>
          </p:nvPr>
        </p:nvSpPr>
        <p:spPr>
          <a:xfrm>
            <a:off x="457200" y="274638"/>
            <a:ext cx="8229600" cy="792162"/>
          </a:xfrm>
        </p:spPr>
        <p:txBody>
          <a:bodyPr/>
          <a:lstStyle/>
          <a:p>
            <a:r>
              <a:rPr lang="en-US" dirty="0" smtClean="0"/>
              <a:t>Half life of journal citations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8211252"/>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marL="0" marR="0" algn="just">
                        <a:lnSpc>
                          <a:spcPct val="115000"/>
                        </a:lnSpc>
                        <a:spcBef>
                          <a:spcPts val="0"/>
                        </a:spcBef>
                        <a:spcAft>
                          <a:spcPts val="0"/>
                        </a:spcAft>
                      </a:pPr>
                      <a:r>
                        <a:rPr lang="en-US" sz="1100" b="1" dirty="0" err="1">
                          <a:latin typeface="Times New Roman"/>
                          <a:ea typeface="Calibri"/>
                          <a:cs typeface="Times New Roman"/>
                        </a:rPr>
                        <a:t>Sl</a:t>
                      </a:r>
                      <a:r>
                        <a:rPr lang="en-US" sz="1100" b="1" dirty="0">
                          <a:latin typeface="Times New Roman"/>
                          <a:ea typeface="Calibri"/>
                          <a:cs typeface="Times New Roman"/>
                        </a:rPr>
                        <a:t> No.</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Age</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Citations</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Cumulative Citaitons</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Citation %</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Cumulative %</a:t>
                      </a:r>
                      <a:endParaRPr lang="en-US" sz="1100">
                        <a:latin typeface="Calibri"/>
                        <a:ea typeface="Calibri"/>
                        <a:cs typeface="Times New Roman"/>
                      </a:endParaRPr>
                    </a:p>
                  </a:txBody>
                  <a:tcPr marL="68580" marR="68580" marT="0" marB="0" anchor="ctr"/>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0.178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0.801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0.979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1.1013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1.5352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3.616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509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2.0469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5.662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2.2583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7.921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2.3362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10.26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1139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2.4141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12.67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3.0927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15.76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2.4586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18.22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2.9258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21.15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2.6811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23.83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2394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2.8034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26.63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3.2484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29.88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2.7923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32.67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3204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2.9703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35.64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2.5476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38.19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3.0037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41.19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2.7812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43.98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2.4141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46.39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4388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2.4252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48.82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4623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2.6143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51.43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4860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2.6366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54.07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5088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2.5364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56.6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5317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2.5476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59.15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5505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2.0914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61.24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5717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2.3584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2.1471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65.75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6083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1.9246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67.67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6261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1.9802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69.65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6449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2.0914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71.74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6620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1.9023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73.65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1.7355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75.38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6914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1.5352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76.92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7034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78.25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1.7021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79.95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1.5908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81.54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1.4907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83.03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39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84.19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7675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1.1903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85.38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7801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1.4017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86.78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7903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1.1347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87.92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7999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88.99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8079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89.88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8165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0.9567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90.83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8244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0.8789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91.71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8307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0.7009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92.41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8350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0.4784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92.89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8397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0.5229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93.41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8444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0.5229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93.94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8492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0.534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94.47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8533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0.4561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94.93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8565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95.28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8592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0.3004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95.58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0.2559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95.84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8640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0.2781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96.12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0.3115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96.43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0.2336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96.66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0.2781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96.94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97.12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0.1557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97.27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0.1669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97.44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0.1557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97.69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8790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0.1001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97.79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0.0334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97.82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8797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97.86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97.91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8807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97.98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98.02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98.06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8819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98.11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8824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0.0556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98.16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8831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98.24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98.29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8838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0.0334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98.32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8840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0.0222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98.34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8842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0.0222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98.36</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8844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0.0222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98.39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0.0111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98.48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98.54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0.1001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98.64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8873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98.71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0.0334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98.74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8880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98.79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8883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0.0334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98.82</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8884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0.0111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98.83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8887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0.0334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98.87</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8891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98.91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0.0222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98.93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8899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8902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0.0334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99.03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8908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0.0667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0.0779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99.18</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8916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0.0111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99.19</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8918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0.0222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99.21</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99.25</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99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8926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99.3</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100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8930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0.0445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99.34</a:t>
                      </a:r>
                      <a:endParaRPr lang="en-US" sz="1100">
                        <a:latin typeface="Calibri"/>
                        <a:ea typeface="Calibri"/>
                        <a:cs typeface="Times New Roman"/>
                      </a:endParaRPr>
                    </a:p>
                  </a:txBody>
                  <a:tcPr marL="68580" marR="68580" marT="0" marB="0" anchor="b"/>
                </a:tc>
              </a:tr>
              <a:tr h="370840">
                <a:tc>
                  <a:txBody>
                    <a:bodyPr/>
                    <a:lstStyle/>
                    <a:p>
                      <a:pPr marL="0" marR="0" algn="just">
                        <a:lnSpc>
                          <a:spcPct val="115000"/>
                        </a:lnSpc>
                        <a:spcBef>
                          <a:spcPts val="0"/>
                        </a:spcBef>
                        <a:spcAft>
                          <a:spcPts val="0"/>
                        </a:spcAft>
                      </a:pPr>
                      <a:r>
                        <a:rPr lang="en-US" sz="1100">
                          <a:latin typeface="Times New Roman"/>
                          <a:ea typeface="Calibri"/>
                          <a:cs typeface="Times New Roman"/>
                        </a:rPr>
                        <a:t>101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100 and more</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8989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0.6564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100</a:t>
                      </a:r>
                      <a:endParaRPr lang="en-US" sz="1100">
                        <a:latin typeface="Calibri"/>
                        <a:ea typeface="Calibri"/>
                        <a:cs typeface="Times New Roman"/>
                      </a:endParaRPr>
                    </a:p>
                  </a:txBody>
                  <a:tcPr marL="68580" marR="68580" marT="0" marB="0" anchor="b"/>
                </a:tc>
              </a:tr>
              <a:tr h="370840">
                <a:tc>
                  <a:txBody>
                    <a:bodyPr/>
                    <a:lstStyle/>
                    <a:p>
                      <a:pPr>
                        <a:lnSpc>
                          <a:spcPct val="115000"/>
                        </a:lnSpc>
                      </a:pPr>
                      <a:endParaRPr lang="en-US" sz="1100">
                        <a:latin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Total</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8989</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a:latin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100</a:t>
                      </a:r>
                      <a:endParaRPr lang="en-US" sz="1100">
                        <a:latin typeface="Calibri"/>
                        <a:ea typeface="Calibri"/>
                        <a:cs typeface="Times New Roman"/>
                      </a:endParaRPr>
                    </a:p>
                  </a:txBody>
                  <a:tcPr marL="68580" marR="68580" marT="0" marB="0" anchor="b"/>
                </a:tc>
                <a:tc>
                  <a:txBody>
                    <a:bodyPr/>
                    <a:lstStyle/>
                    <a:p>
                      <a:pPr>
                        <a:lnSpc>
                          <a:spcPct val="115000"/>
                        </a:lnSpc>
                      </a:pPr>
                      <a:endParaRPr lang="en-US" sz="1100" dirty="0">
                        <a:latin typeface="Calibri"/>
                        <a:cs typeface="Times New Roman"/>
                      </a:endParaRPr>
                    </a:p>
                  </a:txBody>
                  <a:tcPr marL="68580" marR="68580" marT="0" marB="0" anchor="b"/>
                </a:tc>
              </a:tr>
            </a:tbl>
          </a:graphicData>
        </a:graphic>
      </p:graphicFrame>
      <p:sp>
        <p:nvSpPr>
          <p:cNvPr id="2" name="Title 1"/>
          <p:cNvSpPr>
            <a:spLocks noGrp="1"/>
          </p:cNvSpPr>
          <p:nvPr>
            <p:ph type="title"/>
          </p:nvPr>
        </p:nvSpPr>
        <p:spPr/>
        <p:txBody>
          <a:bodyPr>
            <a:normAutofit/>
          </a:bodyPr>
          <a:lstStyle/>
          <a:p>
            <a:r>
              <a:rPr lang="en-US" b="1" dirty="0"/>
              <a:t>Frequency of citations of Books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490696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a:bodyPr>
          <a:lstStyle/>
          <a:p>
            <a:r>
              <a:rPr lang="en-US" b="1" dirty="0" smtClean="0"/>
              <a:t>Frequency of citations of Books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52401" y="685800"/>
            <a:ext cx="8763000" cy="5715000"/>
          </a:xfrm>
          <a:prstGeom prst="rect">
            <a:avLst/>
          </a:prstGeom>
          <a:ln w="88900" cap="sq" cmpd="thickThin">
            <a:solidFill>
              <a:srgbClr val="000000"/>
            </a:solidFill>
            <a:prstDash val="solid"/>
            <a:miter lim="800000"/>
          </a:ln>
          <a:effectLst>
            <a:innerShdw blurRad="76200">
              <a:srgbClr val="000000"/>
            </a:innerShdw>
          </a:effectLst>
        </p:spPr>
      </p:pic>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458200" cy="4525963"/>
          </a:xfrm>
        </p:spPr>
        <p:txBody>
          <a:bodyPr>
            <a:normAutofit/>
          </a:bodyPr>
          <a:lstStyle/>
          <a:p>
            <a:r>
              <a:rPr lang="en-US" dirty="0" smtClean="0">
                <a:latin typeface="Segoe UI Symbol" pitchFamily="34" charset="0"/>
                <a:ea typeface="Segoe UI Symbol" pitchFamily="34" charset="0"/>
              </a:rPr>
              <a:t>Collection management is one of the significant task</a:t>
            </a:r>
          </a:p>
          <a:p>
            <a:r>
              <a:rPr lang="en-US" dirty="0" smtClean="0">
                <a:latin typeface="Segoe UI Symbol" pitchFamily="34" charset="0"/>
                <a:ea typeface="Segoe UI Symbol" pitchFamily="34" charset="0"/>
              </a:rPr>
              <a:t>It involves Procuring, Organizing and Maintaining processes.</a:t>
            </a:r>
          </a:p>
          <a:p>
            <a:r>
              <a:rPr lang="en-US" dirty="0" smtClean="0">
                <a:latin typeface="Segoe UI Symbol" pitchFamily="34" charset="0"/>
                <a:ea typeface="Segoe UI Symbol" pitchFamily="34" charset="0"/>
              </a:rPr>
              <a:t>Weeding of unused resources is essential to save the space of the library and to provide the easy access to the required resources.</a:t>
            </a:r>
          </a:p>
          <a:p>
            <a:r>
              <a:rPr lang="en-US" dirty="0" smtClean="0">
                <a:latin typeface="Segoe UI Symbol" pitchFamily="34" charset="0"/>
                <a:ea typeface="Segoe UI Symbol" pitchFamily="34" charset="0"/>
              </a:rPr>
              <a:t>Citation analysis of dissertations, publications of particular institution helps in making important decisions in  collection management of the library.</a:t>
            </a:r>
          </a:p>
        </p:txBody>
      </p:sp>
      <p:sp>
        <p:nvSpPr>
          <p:cNvPr id="2" name="Title 1"/>
          <p:cNvSpPr>
            <a:spLocks noGrp="1"/>
          </p:cNvSpPr>
          <p:nvPr>
            <p:ph type="title"/>
          </p:nvPr>
        </p:nvSpPr>
        <p:spPr/>
        <p:txBody>
          <a:bodyPr/>
          <a:lstStyle/>
          <a:p>
            <a:r>
              <a:rPr lang="en-US" dirty="0" smtClean="0"/>
              <a:t>Introduction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 </a:t>
            </a:r>
            <a:r>
              <a:rPr lang="en-US" dirty="0"/>
              <a:t>The total 8989 citations are distributed in age from 0 to 100. </a:t>
            </a:r>
            <a:endParaRPr lang="en-US" dirty="0" smtClean="0"/>
          </a:p>
          <a:p>
            <a:r>
              <a:rPr lang="en-US" dirty="0" smtClean="0"/>
              <a:t>The </a:t>
            </a:r>
            <a:r>
              <a:rPr lang="en-US" dirty="0"/>
              <a:t>citations having more than hundred years are considered in the age group 100 years.  </a:t>
            </a:r>
            <a:endParaRPr lang="en-US" dirty="0" smtClean="0"/>
          </a:p>
          <a:p>
            <a:r>
              <a:rPr lang="en-US" dirty="0" smtClean="0"/>
              <a:t>It </a:t>
            </a:r>
            <a:r>
              <a:rPr lang="en-US" dirty="0"/>
              <a:t>is evident from the table that 26% of the total citations are under 0-12 years aged and 51.4% of citations are 0-21 years aged.  The 90 % of citations are below  44 years age. </a:t>
            </a:r>
            <a:endParaRPr lang="en-US" dirty="0" smtClean="0"/>
          </a:p>
          <a:p>
            <a:r>
              <a:rPr lang="en-US" dirty="0" smtClean="0"/>
              <a:t> </a:t>
            </a:r>
            <a:r>
              <a:rPr lang="en-US" dirty="0"/>
              <a:t>From the table 6 and the graph figure 4 the half-life of Books in Agricultural Sciences is calculated  21  years and books become obsolete after 44 years.</a:t>
            </a:r>
          </a:p>
          <a:p>
            <a:endParaRPr lang="en-US" dirty="0"/>
          </a:p>
        </p:txBody>
      </p:sp>
      <p:sp>
        <p:nvSpPr>
          <p:cNvPr id="2" name="Title 1"/>
          <p:cNvSpPr>
            <a:spLocks noGrp="1"/>
          </p:cNvSpPr>
          <p:nvPr>
            <p:ph type="title"/>
          </p:nvPr>
        </p:nvSpPr>
        <p:spPr/>
        <p:txBody>
          <a:bodyPr/>
          <a:lstStyle/>
          <a:p>
            <a:r>
              <a:rPr lang="en-US" dirty="0" smtClean="0"/>
              <a:t>Half life of book citations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371599"/>
          <a:ext cx="7315200" cy="1757681"/>
        </p:xfrm>
        <a:graphic>
          <a:graphicData uri="http://schemas.openxmlformats.org/drawingml/2006/table">
            <a:tbl>
              <a:tblPr firstRow="1" bandRow="1">
                <a:tableStyleId>{5C22544A-7EE6-4342-B048-85BDC9FD1C3A}</a:tableStyleId>
              </a:tblPr>
              <a:tblGrid>
                <a:gridCol w="2438400"/>
                <a:gridCol w="2438400"/>
                <a:gridCol w="2438400"/>
              </a:tblGrid>
              <a:tr h="609601">
                <a:tc>
                  <a:txBody>
                    <a:bodyPr/>
                    <a:lstStyle/>
                    <a:p>
                      <a:pPr marL="0" marR="0" algn="just">
                        <a:lnSpc>
                          <a:spcPct val="115000"/>
                        </a:lnSpc>
                        <a:spcBef>
                          <a:spcPts val="0"/>
                        </a:spcBef>
                        <a:spcAft>
                          <a:spcPts val="0"/>
                        </a:spcAft>
                      </a:pPr>
                      <a:endParaRPr lang="en-US" sz="1100" dirty="0">
                        <a:latin typeface="Times New Roman"/>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b="1" dirty="0">
                          <a:latin typeface="Times New Roman"/>
                          <a:ea typeface="Calibri"/>
                          <a:cs typeface="Times New Roman"/>
                        </a:rPr>
                        <a:t>Half life period</a:t>
                      </a:r>
                      <a:endParaRPr lang="en-US" sz="24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b="1">
                          <a:latin typeface="Times New Roman"/>
                          <a:ea typeface="Calibri"/>
                          <a:cs typeface="Times New Roman"/>
                        </a:rPr>
                        <a:t>Obsolescence</a:t>
                      </a:r>
                      <a:endParaRPr lang="en-US" sz="2400">
                        <a:latin typeface="Calibri"/>
                        <a:ea typeface="Calibri"/>
                        <a:cs typeface="Times New Roman"/>
                      </a:endParaRPr>
                    </a:p>
                  </a:txBody>
                  <a:tcPr marL="68580" marR="68580" marT="0" marB="0"/>
                </a:tc>
              </a:tr>
              <a:tr h="574040">
                <a:tc>
                  <a:txBody>
                    <a:bodyPr/>
                    <a:lstStyle/>
                    <a:p>
                      <a:pPr marL="0" marR="0" algn="just">
                        <a:lnSpc>
                          <a:spcPct val="115000"/>
                        </a:lnSpc>
                        <a:spcBef>
                          <a:spcPts val="0"/>
                        </a:spcBef>
                        <a:spcAft>
                          <a:spcPts val="0"/>
                        </a:spcAft>
                      </a:pPr>
                      <a:r>
                        <a:rPr lang="en-US" sz="2000" dirty="0">
                          <a:latin typeface="Times New Roman"/>
                          <a:ea typeface="Calibri"/>
                          <a:cs typeface="Times New Roman"/>
                        </a:rPr>
                        <a:t>Journals</a:t>
                      </a:r>
                      <a:endParaRPr lang="en-US" sz="20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latin typeface="Times New Roman"/>
                          <a:ea typeface="Calibri"/>
                          <a:cs typeface="Times New Roman"/>
                        </a:rPr>
                        <a:t>15 years</a:t>
                      </a:r>
                      <a:endParaRPr lang="en-US" sz="24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a:latin typeface="Times New Roman"/>
                          <a:ea typeface="Calibri"/>
                          <a:cs typeface="Times New Roman"/>
                        </a:rPr>
                        <a:t>37 years</a:t>
                      </a:r>
                      <a:endParaRPr lang="en-US" sz="2400">
                        <a:latin typeface="Calibri"/>
                        <a:ea typeface="Calibri"/>
                        <a:cs typeface="Times New Roman"/>
                      </a:endParaRPr>
                    </a:p>
                  </a:txBody>
                  <a:tcPr marL="68580" marR="68580" marT="0" marB="0"/>
                </a:tc>
              </a:tr>
              <a:tr h="574040">
                <a:tc>
                  <a:txBody>
                    <a:bodyPr/>
                    <a:lstStyle/>
                    <a:p>
                      <a:pPr marL="0" marR="0" algn="just">
                        <a:lnSpc>
                          <a:spcPct val="115000"/>
                        </a:lnSpc>
                        <a:spcBef>
                          <a:spcPts val="0"/>
                        </a:spcBef>
                        <a:spcAft>
                          <a:spcPts val="0"/>
                        </a:spcAft>
                      </a:pPr>
                      <a:r>
                        <a:rPr lang="en-US" sz="2000" dirty="0">
                          <a:latin typeface="Times New Roman"/>
                          <a:ea typeface="Calibri"/>
                          <a:cs typeface="Times New Roman"/>
                        </a:rPr>
                        <a:t>Books</a:t>
                      </a:r>
                      <a:endParaRPr lang="en-US" sz="20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latin typeface="Times New Roman"/>
                          <a:ea typeface="Calibri"/>
                          <a:cs typeface="Times New Roman"/>
                        </a:rPr>
                        <a:t>21 years</a:t>
                      </a:r>
                      <a:endParaRPr lang="en-US" sz="24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400" dirty="0">
                          <a:latin typeface="Times New Roman"/>
                          <a:ea typeface="Calibri"/>
                          <a:cs typeface="Times New Roman"/>
                        </a:rPr>
                        <a:t>44 years</a:t>
                      </a:r>
                      <a:endParaRPr lang="en-US" sz="2400" dirty="0">
                        <a:latin typeface="Calibri"/>
                        <a:ea typeface="Calibri"/>
                        <a:cs typeface="Times New Roman"/>
                      </a:endParaRPr>
                    </a:p>
                  </a:txBody>
                  <a:tcPr marL="68580" marR="68580" marT="0" marB="0"/>
                </a:tc>
              </a:tr>
            </a:tbl>
          </a:graphicData>
        </a:graphic>
      </p:graphicFrame>
      <p:sp>
        <p:nvSpPr>
          <p:cNvPr id="2" name="Title 1"/>
          <p:cNvSpPr>
            <a:spLocks noGrp="1"/>
          </p:cNvSpPr>
          <p:nvPr>
            <p:ph type="title"/>
          </p:nvPr>
        </p:nvSpPr>
        <p:spPr>
          <a:xfrm>
            <a:off x="457200" y="274638"/>
            <a:ext cx="8229600" cy="1249362"/>
          </a:xfrm>
        </p:spPr>
        <p:txBody>
          <a:bodyPr>
            <a:normAutofit fontScale="90000"/>
          </a:bodyPr>
          <a:lstStyle/>
          <a:p>
            <a:r>
              <a:rPr lang="en-US" b="1" dirty="0"/>
              <a:t>Half life of Books and Journals</a:t>
            </a:r>
            <a:r>
              <a:rPr lang="en-US" dirty="0"/>
              <a:t/>
            </a:r>
            <a:br>
              <a:rPr lang="en-US" dirty="0"/>
            </a:br>
            <a:r>
              <a:rPr lang="en-US" b="1" dirty="0"/>
              <a:t> </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pPr>
              <a:buNone/>
            </a:pPr>
            <a:endParaRPr lang="en-US" dirty="0"/>
          </a:p>
          <a:p>
            <a:r>
              <a:rPr lang="en-US" dirty="0"/>
              <a:t>From the present study it is found that books of Agricultural sciences will become obsolete after 44 years and journals will become obsolete after 37 years. The 50 years old books and 40 years old journal volumes can be weeded from the library.  </a:t>
            </a:r>
            <a:endParaRPr lang="en-US" dirty="0" smtClean="0"/>
          </a:p>
          <a:p>
            <a:r>
              <a:rPr lang="en-US" dirty="0" smtClean="0"/>
              <a:t>Some </a:t>
            </a:r>
            <a:r>
              <a:rPr lang="en-US" dirty="0"/>
              <a:t>books and journal articles will be like epics for the field and they will be used continuously such documents can be preserved.  </a:t>
            </a:r>
            <a:endParaRPr lang="en-US" dirty="0" smtClean="0"/>
          </a:p>
          <a:p>
            <a:r>
              <a:rPr lang="en-US" dirty="0" smtClean="0"/>
              <a:t>The </a:t>
            </a:r>
            <a:r>
              <a:rPr lang="en-US" dirty="0"/>
              <a:t>old and rare books can be digitized and can be make them available to the user group.</a:t>
            </a:r>
          </a:p>
          <a:p>
            <a:pPr>
              <a:buNone/>
            </a:pPr>
            <a:r>
              <a:rPr lang="en-US" dirty="0"/>
              <a:t> </a:t>
            </a:r>
          </a:p>
          <a:p>
            <a:endParaRPr lang="en-US" dirty="0"/>
          </a:p>
        </p:txBody>
      </p:sp>
      <p:sp>
        <p:nvSpPr>
          <p:cNvPr id="2" name="Title 1"/>
          <p:cNvSpPr>
            <a:spLocks noGrp="1"/>
          </p:cNvSpPr>
          <p:nvPr>
            <p:ph type="title"/>
          </p:nvPr>
        </p:nvSpPr>
        <p:spPr/>
        <p:txBody>
          <a:bodyPr>
            <a:normAutofit fontScale="90000"/>
          </a:bodyPr>
          <a:lstStyle/>
          <a:p>
            <a:r>
              <a:rPr lang="en-US" b="1" dirty="0" smtClean="0"/>
              <a:t>Suggestions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06963"/>
          </a:xfrm>
        </p:spPr>
        <p:txBody>
          <a:bodyPr>
            <a:normAutofit fontScale="62500" lnSpcReduction="20000"/>
          </a:bodyPr>
          <a:lstStyle/>
          <a:p>
            <a:endParaRPr lang="en-US" dirty="0" smtClean="0"/>
          </a:p>
          <a:p>
            <a:r>
              <a:rPr lang="en-US" dirty="0" smtClean="0"/>
              <a:t>The </a:t>
            </a:r>
            <a:r>
              <a:rPr lang="en-US" dirty="0"/>
              <a:t>space of the library must be utilized properly. It should accommodate every new arrival and it should be planned in such a way that user can retrieve easily their required document. </a:t>
            </a:r>
            <a:endParaRPr lang="en-US" dirty="0" smtClean="0"/>
          </a:p>
          <a:p>
            <a:r>
              <a:rPr lang="en-US" dirty="0" smtClean="0"/>
              <a:t> </a:t>
            </a:r>
            <a:r>
              <a:rPr lang="en-US" dirty="0"/>
              <a:t>The weeding of unused material will be essential in all libraries,  but libraries cannot weed blindly they require one policy to be framed.  </a:t>
            </a:r>
            <a:endParaRPr lang="en-US" dirty="0" smtClean="0"/>
          </a:p>
          <a:p>
            <a:r>
              <a:rPr lang="en-US" dirty="0" smtClean="0"/>
              <a:t>The </a:t>
            </a:r>
            <a:r>
              <a:rPr lang="en-US" dirty="0"/>
              <a:t>present study is attempted to find the obsolescence period for Agricultural Science literature in books and journals by using citation analysis of Doctoral dissertations submitted to the University of Agricultural Sciences </a:t>
            </a:r>
            <a:r>
              <a:rPr lang="en-US" dirty="0" err="1"/>
              <a:t>Dharwad</a:t>
            </a:r>
            <a:r>
              <a:rPr lang="en-US" dirty="0"/>
              <a:t>.  </a:t>
            </a:r>
            <a:endParaRPr lang="en-US" dirty="0" smtClean="0"/>
          </a:p>
          <a:p>
            <a:endParaRPr lang="en-US" dirty="0"/>
          </a:p>
          <a:p>
            <a:r>
              <a:rPr lang="en-US" dirty="0" smtClean="0"/>
              <a:t>The </a:t>
            </a:r>
            <a:r>
              <a:rPr lang="en-US" dirty="0"/>
              <a:t>study resulted that the half life period for Agricultural Science literature in books is 21 years and in journals is 15 years and literature will become obsolete in books and journals after 44 years and 37 years respectively.  The study suggests the library can remove the books which are 44 or more than 44 years old and the journals which are 37 or more than 37 years older. </a:t>
            </a:r>
            <a:endParaRPr lang="en-US" dirty="0" smtClean="0"/>
          </a:p>
          <a:p>
            <a:r>
              <a:rPr lang="en-US" dirty="0" smtClean="0"/>
              <a:t>Study </a:t>
            </a:r>
            <a:r>
              <a:rPr lang="en-US" dirty="0"/>
              <a:t>also attempted to know the bibliographic form of information resources approached by Agricultural scientists for their study. All the hypothesis of the study are proved .</a:t>
            </a:r>
          </a:p>
          <a:p>
            <a:pPr>
              <a:buNone/>
            </a:pPr>
            <a:r>
              <a:rPr lang="en-US" dirty="0"/>
              <a:t> </a:t>
            </a:r>
          </a:p>
          <a:p>
            <a:endParaRPr lang="en-US" dirty="0"/>
          </a:p>
        </p:txBody>
      </p:sp>
      <p:sp>
        <p:nvSpPr>
          <p:cNvPr id="2" name="Title 1"/>
          <p:cNvSpPr>
            <a:spLocks noGrp="1"/>
          </p:cNvSpPr>
          <p:nvPr>
            <p:ph type="title"/>
          </p:nvPr>
        </p:nvSpPr>
        <p:spPr/>
        <p:txBody>
          <a:bodyPr/>
          <a:lstStyle/>
          <a:p>
            <a:r>
              <a:rPr lang="en-US" dirty="0" smtClean="0"/>
              <a:t>Conclusion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Thank you templates"/>
          <p:cNvPicPr>
            <a:picLocks noGrp="1"/>
          </p:cNvPicPr>
          <p:nvPr>
            <p:ph idx="1"/>
          </p:nvPr>
        </p:nvPicPr>
        <p:blipFill>
          <a:blip r:embed="rId2"/>
          <a:srcRect/>
          <a:stretch>
            <a:fillRect/>
          </a:stretch>
        </p:blipFill>
        <p:spPr bwMode="auto">
          <a:xfrm>
            <a:off x="0" y="0"/>
            <a:ext cx="9144000" cy="6629400"/>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fontScale="40000" lnSpcReduction="20000"/>
          </a:bodyPr>
          <a:lstStyle/>
          <a:p>
            <a:pPr algn="just"/>
            <a:r>
              <a:rPr lang="en-US" sz="3400" dirty="0" err="1">
                <a:latin typeface="Bookman Old Style" pitchFamily="18" charset="0"/>
              </a:rPr>
              <a:t>Jalalifard</a:t>
            </a:r>
            <a:r>
              <a:rPr lang="en-US" sz="3400" dirty="0">
                <a:latin typeface="Bookman Old Style" pitchFamily="18" charset="0"/>
              </a:rPr>
              <a:t>, </a:t>
            </a:r>
            <a:r>
              <a:rPr lang="en-US" sz="3400" dirty="0" err="1">
                <a:latin typeface="Bookman Old Style" pitchFamily="18" charset="0"/>
              </a:rPr>
              <a:t>Mariam</a:t>
            </a:r>
            <a:r>
              <a:rPr lang="en-US" sz="3400" dirty="0">
                <a:latin typeface="Bookman Old Style" pitchFamily="18" charset="0"/>
              </a:rPr>
              <a:t>., </a:t>
            </a:r>
            <a:r>
              <a:rPr lang="en-US" sz="3400" dirty="0" err="1">
                <a:latin typeface="Bookman Old Style" pitchFamily="18" charset="0"/>
              </a:rPr>
              <a:t>Norouzi</a:t>
            </a:r>
            <a:r>
              <a:rPr lang="en-US" sz="3400" dirty="0">
                <a:latin typeface="Bookman Old Style" pitchFamily="18" charset="0"/>
              </a:rPr>
              <a:t>, </a:t>
            </a:r>
            <a:r>
              <a:rPr lang="en-US" sz="3400" dirty="0" err="1">
                <a:latin typeface="Bookman Old Style" pitchFamily="18" charset="0"/>
              </a:rPr>
              <a:t>Yaghoub</a:t>
            </a:r>
            <a:r>
              <a:rPr lang="en-US" sz="3400" dirty="0">
                <a:latin typeface="Bookman Old Style" pitchFamily="18" charset="0"/>
              </a:rPr>
              <a:t>, &amp; </a:t>
            </a:r>
            <a:r>
              <a:rPr lang="en-US" sz="3400" dirty="0" err="1">
                <a:latin typeface="Bookman Old Style" pitchFamily="18" charset="0"/>
              </a:rPr>
              <a:t>Alireza</a:t>
            </a:r>
            <a:r>
              <a:rPr lang="en-US" sz="3400" dirty="0">
                <a:latin typeface="Bookman Old Style" pitchFamily="18" charset="0"/>
              </a:rPr>
              <a:t> </a:t>
            </a:r>
            <a:r>
              <a:rPr lang="en-US" sz="3400" dirty="0" err="1">
                <a:latin typeface="Bookman Old Style" pitchFamily="18" charset="0"/>
              </a:rPr>
              <a:t>Isfandyari-Moghaddam</a:t>
            </a:r>
            <a:r>
              <a:rPr lang="en-US" sz="3400" dirty="0">
                <a:latin typeface="Bookman Old Style" pitchFamily="18" charset="0"/>
              </a:rPr>
              <a:t> (2013) conducted </a:t>
            </a:r>
            <a:r>
              <a:rPr lang="en-US" sz="3400" dirty="0" err="1">
                <a:latin typeface="Bookman Old Style" pitchFamily="18" charset="0"/>
              </a:rPr>
              <a:t>webometric</a:t>
            </a:r>
            <a:r>
              <a:rPr lang="en-US" sz="3400" dirty="0">
                <a:latin typeface="Bookman Old Style" pitchFamily="18" charset="0"/>
              </a:rPr>
              <a:t> and citation analysis for articles published in the duration 2005-2009 in Journals of </a:t>
            </a:r>
            <a:r>
              <a:rPr lang="en-US" sz="3400" dirty="0" err="1">
                <a:latin typeface="Bookman Old Style" pitchFamily="18" charset="0"/>
              </a:rPr>
              <a:t>Shahid</a:t>
            </a:r>
            <a:r>
              <a:rPr lang="en-US" sz="3400" dirty="0">
                <a:latin typeface="Bookman Old Style" pitchFamily="18" charset="0"/>
              </a:rPr>
              <a:t> </a:t>
            </a:r>
            <a:r>
              <a:rPr lang="en-US" sz="3400" dirty="0" err="1">
                <a:latin typeface="Bookman Old Style" pitchFamily="18" charset="0"/>
              </a:rPr>
              <a:t>Behesti</a:t>
            </a:r>
            <a:r>
              <a:rPr lang="en-US" sz="3400" dirty="0">
                <a:latin typeface="Bookman Old Style" pitchFamily="18" charset="0"/>
              </a:rPr>
              <a:t> University of Medical Sciences.  The total 717 articles  from seven journals and issues of five years were reviewed to get 13,448 citations.  The analysis concluded that only 120 citations mentioned were found internet references which is less than 1% of citations. </a:t>
            </a:r>
            <a:r>
              <a:rPr lang="en-US" sz="4500" b="1" i="1" dirty="0" smtClean="0">
                <a:solidFill>
                  <a:srgbClr val="FF0000"/>
                </a:solidFill>
                <a:latin typeface="Bookman Old Style" pitchFamily="18" charset="0"/>
              </a:rPr>
              <a:t>It </a:t>
            </a:r>
            <a:r>
              <a:rPr lang="en-US" sz="4500" b="1" i="1" dirty="0">
                <a:solidFill>
                  <a:srgbClr val="FF0000"/>
                </a:solidFill>
                <a:latin typeface="Bookman Old Style" pitchFamily="18" charset="0"/>
              </a:rPr>
              <a:t>was found from </a:t>
            </a:r>
            <a:r>
              <a:rPr lang="en-US" sz="4500" b="1" i="1" dirty="0" smtClean="0">
                <a:solidFill>
                  <a:srgbClr val="FF0000"/>
                </a:solidFill>
                <a:latin typeface="Bookman Old Style" pitchFamily="18" charset="0"/>
              </a:rPr>
              <a:t>their study </a:t>
            </a:r>
            <a:r>
              <a:rPr lang="en-US" sz="4500" b="1" i="1" dirty="0">
                <a:solidFill>
                  <a:srgbClr val="FF0000"/>
                </a:solidFill>
                <a:latin typeface="Bookman Old Style" pitchFamily="18" charset="0"/>
              </a:rPr>
              <a:t>that half life of periodicals in Medical Sciences is 1.02 years.</a:t>
            </a:r>
          </a:p>
          <a:p>
            <a:pPr algn="just">
              <a:buNone/>
            </a:pPr>
            <a:r>
              <a:rPr lang="en-US" sz="4500" b="1" i="1" dirty="0">
                <a:latin typeface="Bookman Old Style" pitchFamily="18" charset="0"/>
              </a:rPr>
              <a:t> </a:t>
            </a:r>
          </a:p>
          <a:p>
            <a:pPr algn="just"/>
            <a:r>
              <a:rPr lang="en-US" sz="3400" dirty="0">
                <a:latin typeface="Bookman Old Style" pitchFamily="18" charset="0"/>
              </a:rPr>
              <a:t>	</a:t>
            </a:r>
            <a:r>
              <a:rPr lang="en-US" sz="3400" dirty="0" err="1">
                <a:latin typeface="Bookman Old Style" pitchFamily="18" charset="0"/>
              </a:rPr>
              <a:t>Mulla</a:t>
            </a:r>
            <a:r>
              <a:rPr lang="en-US" sz="3400" dirty="0">
                <a:latin typeface="Bookman Old Style" pitchFamily="18" charset="0"/>
              </a:rPr>
              <a:t>, K. R., </a:t>
            </a:r>
            <a:r>
              <a:rPr lang="en-US" sz="3400" dirty="0" err="1">
                <a:latin typeface="Bookman Old Style" pitchFamily="18" charset="0"/>
              </a:rPr>
              <a:t>Dhanajaya</a:t>
            </a:r>
            <a:r>
              <a:rPr lang="en-US" sz="3400" dirty="0">
                <a:latin typeface="Bookman Old Style" pitchFamily="18" charset="0"/>
              </a:rPr>
              <a:t>  M and  </a:t>
            </a:r>
            <a:r>
              <a:rPr lang="en-US" sz="3400" dirty="0" err="1">
                <a:latin typeface="Bookman Old Style" pitchFamily="18" charset="0"/>
              </a:rPr>
              <a:t>Talawar</a:t>
            </a:r>
            <a:r>
              <a:rPr lang="en-US" sz="3400" dirty="0">
                <a:latin typeface="Bookman Old Style" pitchFamily="18" charset="0"/>
              </a:rPr>
              <a:t> V. G (2013) Studied obsolescence of Engineering literature by using doctoral theses submitted to the Mysore University, Mangalore University, Gulbarga University, </a:t>
            </a:r>
            <a:r>
              <a:rPr lang="en-US" sz="3400" dirty="0" err="1">
                <a:latin typeface="Bookman Old Style" pitchFamily="18" charset="0"/>
              </a:rPr>
              <a:t>Karnatak</a:t>
            </a:r>
            <a:r>
              <a:rPr lang="en-US" sz="3400" dirty="0">
                <a:latin typeface="Bookman Old Style" pitchFamily="18" charset="0"/>
              </a:rPr>
              <a:t> University </a:t>
            </a:r>
            <a:r>
              <a:rPr lang="en-US" sz="3400" dirty="0" err="1">
                <a:latin typeface="Bookman Old Style" pitchFamily="18" charset="0"/>
              </a:rPr>
              <a:t>Dharwad</a:t>
            </a:r>
            <a:r>
              <a:rPr lang="en-US" sz="3400" dirty="0">
                <a:latin typeface="Bookman Old Style" pitchFamily="18" charset="0"/>
              </a:rPr>
              <a:t> and </a:t>
            </a:r>
            <a:r>
              <a:rPr lang="en-US" sz="3400" dirty="0" err="1">
                <a:latin typeface="Bookman Old Style" pitchFamily="18" charset="0"/>
              </a:rPr>
              <a:t>Kuvempu</a:t>
            </a:r>
            <a:r>
              <a:rPr lang="en-US" sz="3400" dirty="0">
                <a:latin typeface="Bookman Old Style" pitchFamily="18" charset="0"/>
              </a:rPr>
              <a:t> University in the field of Engineering Technology during the period 1961 to 2008.   They studied 137 doctoral theses. They revealed that 7467 citations are of periodical literature and 2014 of books. It is found from the study that 27.83% of cited references were published before 1970.  All citations obtained from 137 Ph. D. Theses submitted to those above mentioned 6 universities were scattered among 15 subjects. </a:t>
            </a:r>
            <a:r>
              <a:rPr lang="en-US" sz="4500" b="1" i="1" dirty="0">
                <a:solidFill>
                  <a:srgbClr val="FF0000"/>
                </a:solidFill>
                <a:latin typeface="Bookman Old Style" pitchFamily="18" charset="0"/>
              </a:rPr>
              <a:t>The half-life period of journals and books cited by the research students were calculated (median year) as 59 years and therefore the mean year of journal and book citations are 49.45</a:t>
            </a:r>
            <a:r>
              <a:rPr lang="en-US" sz="3400" dirty="0">
                <a:latin typeface="Bookman Old Style" pitchFamily="18" charset="0"/>
              </a:rPr>
              <a:t>.</a:t>
            </a:r>
          </a:p>
          <a:p>
            <a:pPr algn="just">
              <a:buNone/>
            </a:pPr>
            <a:r>
              <a:rPr lang="en-US" sz="3400" dirty="0">
                <a:latin typeface="Bookman Old Style" pitchFamily="18" charset="0"/>
              </a:rPr>
              <a:t> </a:t>
            </a:r>
          </a:p>
          <a:p>
            <a:pPr algn="just"/>
            <a:r>
              <a:rPr lang="en-US" sz="3400" dirty="0">
                <a:latin typeface="Bookman Old Style" pitchFamily="18" charset="0"/>
              </a:rPr>
              <a:t> 	 </a:t>
            </a:r>
            <a:r>
              <a:rPr lang="en-US" sz="3400" dirty="0" err="1">
                <a:latin typeface="Bookman Old Style" pitchFamily="18" charset="0"/>
              </a:rPr>
              <a:t>Firoozeh</a:t>
            </a:r>
            <a:r>
              <a:rPr lang="en-US" sz="3400" dirty="0">
                <a:latin typeface="Bookman Old Style" pitchFamily="18" charset="0"/>
              </a:rPr>
              <a:t> </a:t>
            </a:r>
            <a:r>
              <a:rPr lang="en-US" sz="3400" dirty="0" err="1">
                <a:latin typeface="Bookman Old Style" pitchFamily="18" charset="0"/>
              </a:rPr>
              <a:t>Zare-Farashbandi</a:t>
            </a:r>
            <a:r>
              <a:rPr lang="en-US" sz="3400" dirty="0">
                <a:latin typeface="Bookman Old Style" pitchFamily="18" charset="0"/>
              </a:rPr>
              <a:t> and </a:t>
            </a:r>
            <a:r>
              <a:rPr lang="en-US" sz="3400" dirty="0" err="1">
                <a:latin typeface="Bookman Old Style" pitchFamily="18" charset="0"/>
              </a:rPr>
              <a:t>Parastoo</a:t>
            </a:r>
            <a:r>
              <a:rPr lang="en-US" sz="3400" dirty="0">
                <a:latin typeface="Bookman Old Style" pitchFamily="18" charset="0"/>
              </a:rPr>
              <a:t> </a:t>
            </a:r>
            <a:r>
              <a:rPr lang="en-US" sz="3400" dirty="0" err="1">
                <a:latin typeface="Bookman Old Style" pitchFamily="18" charset="0"/>
              </a:rPr>
              <a:t>Parsaei</a:t>
            </a:r>
            <a:r>
              <a:rPr lang="en-US" sz="3400" dirty="0">
                <a:latin typeface="Bookman Old Style" pitchFamily="18" charset="0"/>
              </a:rPr>
              <a:t> </a:t>
            </a:r>
            <a:r>
              <a:rPr lang="en-US" sz="3400" dirty="0" err="1">
                <a:latin typeface="Bookman Old Style" pitchFamily="18" charset="0"/>
              </a:rPr>
              <a:t>Mohammadi</a:t>
            </a:r>
            <a:r>
              <a:rPr lang="en-US" sz="3400" dirty="0">
                <a:latin typeface="Bookman Old Style" pitchFamily="18" charset="0"/>
              </a:rPr>
              <a:t> (2014) have studied  6342 </a:t>
            </a:r>
            <a:r>
              <a:rPr lang="en-US" sz="3400" dirty="0" err="1">
                <a:latin typeface="Bookman Old Style" pitchFamily="18" charset="0"/>
              </a:rPr>
              <a:t>citaitons</a:t>
            </a:r>
            <a:r>
              <a:rPr lang="en-US" sz="3400" dirty="0">
                <a:latin typeface="Bookman Old Style" pitchFamily="18" charset="0"/>
              </a:rPr>
              <a:t> of the articles published in Scientific Medical Journal of Ahwaz in the duration 1985 to 2006. They calculated the obsolescence period for literature in Farsi and English languages </a:t>
            </a:r>
            <a:r>
              <a:rPr lang="en-US" sz="3400" dirty="0" err="1">
                <a:latin typeface="Bookman Old Style" pitchFamily="18" charset="0"/>
              </a:rPr>
              <a:t>seperately</a:t>
            </a:r>
            <a:r>
              <a:rPr lang="en-US" sz="3400" dirty="0">
                <a:latin typeface="Bookman Old Style" pitchFamily="18" charset="0"/>
              </a:rPr>
              <a:t> and they concluded with result that </a:t>
            </a:r>
            <a:r>
              <a:rPr lang="en-US" sz="4500" b="1" i="1" dirty="0">
                <a:solidFill>
                  <a:srgbClr val="FF0000"/>
                </a:solidFill>
                <a:latin typeface="Bookman Old Style" pitchFamily="18" charset="0"/>
              </a:rPr>
              <a:t>The literature obsolescence of </a:t>
            </a:r>
            <a:r>
              <a:rPr lang="en-US" sz="4500" b="1" i="1" dirty="0">
                <a:solidFill>
                  <a:srgbClr val="FF0000"/>
                </a:solidFill>
                <a:latin typeface="Tempus Sans ITC" pitchFamily="82" charset="0"/>
              </a:rPr>
              <a:t>Farsi documents in this study was 15 years, while it was equal to 20 years for </a:t>
            </a:r>
            <a:r>
              <a:rPr lang="en-US" sz="4500" b="1" i="1" dirty="0">
                <a:solidFill>
                  <a:srgbClr val="FF0000"/>
                </a:solidFill>
                <a:latin typeface="Bookman Old Style" pitchFamily="18" charset="0"/>
              </a:rPr>
              <a:t>English</a:t>
            </a:r>
            <a:r>
              <a:rPr lang="en-US" sz="4500" b="1" i="1" dirty="0">
                <a:solidFill>
                  <a:srgbClr val="FF0000"/>
                </a:solidFill>
                <a:latin typeface="Tempus Sans ITC" pitchFamily="82" charset="0"/>
              </a:rPr>
              <a:t> documents.</a:t>
            </a:r>
          </a:p>
          <a:p>
            <a:endParaRPr lang="en-US" sz="4500" b="1" i="1" dirty="0"/>
          </a:p>
        </p:txBody>
      </p:sp>
      <p:sp>
        <p:nvSpPr>
          <p:cNvPr id="2" name="Title 1"/>
          <p:cNvSpPr>
            <a:spLocks noGrp="1"/>
          </p:cNvSpPr>
          <p:nvPr>
            <p:ph type="title"/>
          </p:nvPr>
        </p:nvSpPr>
        <p:spPr>
          <a:xfrm>
            <a:off x="457200" y="0"/>
            <a:ext cx="8229600" cy="762000"/>
          </a:xfrm>
        </p:spPr>
        <p:txBody>
          <a:bodyPr>
            <a:normAutofit/>
          </a:bodyPr>
          <a:lstStyle/>
          <a:p>
            <a:r>
              <a:rPr lang="en-US" dirty="0" smtClean="0"/>
              <a:t>Review of Literature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latin typeface="Segoe UI Symbol" pitchFamily="34" charset="0"/>
                <a:ea typeface="Segoe UI Symbol" pitchFamily="34" charset="0"/>
              </a:rPr>
              <a:t>To study the form wise distribution of </a:t>
            </a:r>
            <a:r>
              <a:rPr lang="en-US" dirty="0" smtClean="0">
                <a:latin typeface="Segoe UI Symbol" pitchFamily="34" charset="0"/>
                <a:ea typeface="Segoe UI Symbol" pitchFamily="34" charset="0"/>
              </a:rPr>
              <a:t>citations;</a:t>
            </a:r>
            <a:endParaRPr lang="en-US" dirty="0">
              <a:latin typeface="Segoe UI Symbol" pitchFamily="34" charset="0"/>
              <a:ea typeface="Segoe UI Symbol" pitchFamily="34" charset="0"/>
            </a:endParaRPr>
          </a:p>
          <a:p>
            <a:pPr lvl="0"/>
            <a:r>
              <a:rPr lang="en-US" dirty="0">
                <a:latin typeface="Segoe UI Symbol" pitchFamily="34" charset="0"/>
                <a:ea typeface="Segoe UI Symbol" pitchFamily="34" charset="0"/>
              </a:rPr>
              <a:t>To study the chronological distribution of </a:t>
            </a:r>
            <a:r>
              <a:rPr lang="en-US" dirty="0" smtClean="0">
                <a:latin typeface="Segoe UI Symbol" pitchFamily="34" charset="0"/>
                <a:ea typeface="Segoe UI Symbol" pitchFamily="34" charset="0"/>
              </a:rPr>
              <a:t>citations;</a:t>
            </a:r>
            <a:endParaRPr lang="en-US" dirty="0">
              <a:latin typeface="Segoe UI Symbol" pitchFamily="34" charset="0"/>
              <a:ea typeface="Segoe UI Symbol" pitchFamily="34" charset="0"/>
            </a:endParaRPr>
          </a:p>
          <a:p>
            <a:pPr lvl="0"/>
            <a:r>
              <a:rPr lang="en-US" dirty="0">
                <a:latin typeface="Segoe UI Symbol" pitchFamily="34" charset="0"/>
                <a:ea typeface="Segoe UI Symbol" pitchFamily="34" charset="0"/>
              </a:rPr>
              <a:t>To find the half life period and Obsolescence of Agricultural Science literature in journals and books by the citations cited in PhD theses submitted to UAS </a:t>
            </a:r>
            <a:r>
              <a:rPr lang="en-US" dirty="0" err="1" smtClean="0">
                <a:latin typeface="Segoe UI Symbol" pitchFamily="34" charset="0"/>
                <a:ea typeface="Segoe UI Symbol" pitchFamily="34" charset="0"/>
              </a:rPr>
              <a:t>Dharwad</a:t>
            </a:r>
            <a:r>
              <a:rPr lang="en-US" dirty="0">
                <a:latin typeface="Segoe UI Symbol" pitchFamily="34" charset="0"/>
                <a:ea typeface="Segoe UI Symbol" pitchFamily="34" charset="0"/>
              </a:rPr>
              <a:t>;</a:t>
            </a:r>
            <a:endParaRPr lang="en-US" dirty="0">
              <a:latin typeface="Segoe UI Symbol" pitchFamily="34" charset="0"/>
              <a:ea typeface="Segoe UI Symbol" pitchFamily="34" charset="0"/>
            </a:endParaRPr>
          </a:p>
          <a:p>
            <a:pPr lvl="0"/>
            <a:r>
              <a:rPr lang="en-US" dirty="0">
                <a:latin typeface="Segoe UI Symbol" pitchFamily="34" charset="0"/>
                <a:ea typeface="Segoe UI Symbol" pitchFamily="34" charset="0"/>
              </a:rPr>
              <a:t>To compare the half life time of books and </a:t>
            </a:r>
            <a:r>
              <a:rPr lang="en-US" dirty="0" smtClean="0">
                <a:latin typeface="Segoe UI Symbol" pitchFamily="34" charset="0"/>
                <a:ea typeface="Segoe UI Symbol" pitchFamily="34" charset="0"/>
              </a:rPr>
              <a:t>journals.</a:t>
            </a:r>
            <a:endParaRPr lang="en-US" dirty="0">
              <a:latin typeface="Segoe UI Symbol" pitchFamily="34" charset="0"/>
              <a:ea typeface="Segoe UI Symbol" pitchFamily="34" charset="0"/>
            </a:endParaRPr>
          </a:p>
          <a:p>
            <a:r>
              <a:rPr lang="en-US" b="1" dirty="0">
                <a:latin typeface="Segoe UI Symbol" pitchFamily="34" charset="0"/>
                <a:ea typeface="Segoe UI Symbol" pitchFamily="34" charset="0"/>
              </a:rPr>
              <a:t> </a:t>
            </a:r>
            <a:endParaRPr lang="en-US" dirty="0">
              <a:latin typeface="Segoe UI Symbol" pitchFamily="34" charset="0"/>
              <a:ea typeface="Segoe UI Symbol" pitchFamily="34" charset="0"/>
            </a:endParaRPr>
          </a:p>
          <a:p>
            <a:endParaRPr lang="en-US" dirty="0"/>
          </a:p>
        </p:txBody>
      </p:sp>
      <p:sp>
        <p:nvSpPr>
          <p:cNvPr id="2" name="Title 1"/>
          <p:cNvSpPr>
            <a:spLocks noGrp="1"/>
          </p:cNvSpPr>
          <p:nvPr>
            <p:ph type="title"/>
          </p:nvPr>
        </p:nvSpPr>
        <p:spPr/>
        <p:txBody>
          <a:bodyPr/>
          <a:lstStyle/>
          <a:p>
            <a:r>
              <a:rPr lang="en-US" b="1" dirty="0"/>
              <a:t>Objectives of the study: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Segoe UI Symbol" pitchFamily="34" charset="0"/>
                <a:ea typeface="Segoe UI Symbol" pitchFamily="34" charset="0"/>
              </a:rPr>
              <a:t>Journals </a:t>
            </a:r>
            <a:r>
              <a:rPr lang="en-US" dirty="0">
                <a:latin typeface="Segoe UI Symbol" pitchFamily="34" charset="0"/>
                <a:ea typeface="Segoe UI Symbol" pitchFamily="34" charset="0"/>
              </a:rPr>
              <a:t>are most preferred form for the Agricultural Scientists</a:t>
            </a:r>
          </a:p>
          <a:p>
            <a:pPr lvl="0"/>
            <a:r>
              <a:rPr lang="en-US" dirty="0">
                <a:latin typeface="Segoe UI Symbol" pitchFamily="34" charset="0"/>
                <a:ea typeface="Segoe UI Symbol" pitchFamily="34" charset="0"/>
              </a:rPr>
              <a:t>Agricultural scientists approach latest information resources for their research work</a:t>
            </a:r>
          </a:p>
          <a:p>
            <a:pPr lvl="0"/>
            <a:r>
              <a:rPr lang="en-US" dirty="0">
                <a:latin typeface="Segoe UI Symbol" pitchFamily="34" charset="0"/>
                <a:ea typeface="Segoe UI Symbol" pitchFamily="34" charset="0"/>
              </a:rPr>
              <a:t>The half life period for books is more compared to journals</a:t>
            </a:r>
          </a:p>
          <a:p>
            <a:endParaRPr lang="en-US" dirty="0">
              <a:latin typeface="Segoe UI Symbol" pitchFamily="34" charset="0"/>
              <a:ea typeface="Segoe UI Symbol" pitchFamily="34" charset="0"/>
            </a:endParaRPr>
          </a:p>
        </p:txBody>
      </p:sp>
      <p:sp>
        <p:nvSpPr>
          <p:cNvPr id="2" name="Title 1"/>
          <p:cNvSpPr>
            <a:spLocks noGrp="1"/>
          </p:cNvSpPr>
          <p:nvPr>
            <p:ph type="title"/>
          </p:nvPr>
        </p:nvSpPr>
        <p:spPr/>
        <p:txBody>
          <a:bodyPr>
            <a:normAutofit fontScale="90000"/>
          </a:bodyPr>
          <a:lstStyle/>
          <a:p>
            <a:r>
              <a:rPr lang="en-US" b="1" dirty="0" smtClean="0"/>
              <a:t>Hypothesis of the study</a:t>
            </a:r>
            <a:r>
              <a:rPr lang="en-US" dirty="0" smtClean="0"/>
              <a:t/>
            </a:r>
            <a:br>
              <a:rPr lang="en-US" dirty="0" smtClean="0"/>
            </a:br>
            <a:r>
              <a:rPr lang="en-US" b="1"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fontScale="25000" lnSpcReduction="20000"/>
          </a:bodyPr>
          <a:lstStyle/>
          <a:p>
            <a:r>
              <a:rPr lang="en-US" dirty="0" smtClean="0"/>
              <a:t> </a:t>
            </a:r>
            <a:r>
              <a:rPr lang="en-US" sz="7200" dirty="0" smtClean="0">
                <a:latin typeface="Bookman Old Style" pitchFamily="18" charset="0"/>
              </a:rPr>
              <a:t>Citations appended on doctoral theses submitted to the UAS </a:t>
            </a:r>
            <a:r>
              <a:rPr lang="en-US" sz="7200" dirty="0" err="1" smtClean="0">
                <a:latin typeface="Bookman Old Style" pitchFamily="18" charset="0"/>
              </a:rPr>
              <a:t>Dharwad</a:t>
            </a:r>
            <a:r>
              <a:rPr lang="en-US" sz="7200" dirty="0" smtClean="0">
                <a:latin typeface="Bookman Old Style" pitchFamily="18" charset="0"/>
              </a:rPr>
              <a:t> are the data for the research.</a:t>
            </a:r>
          </a:p>
          <a:p>
            <a:r>
              <a:rPr lang="en-US" sz="7200" dirty="0" smtClean="0">
                <a:latin typeface="Bookman Old Style" pitchFamily="18" charset="0"/>
              </a:rPr>
              <a:t> </a:t>
            </a:r>
            <a:r>
              <a:rPr lang="en-US" sz="7200" dirty="0">
                <a:latin typeface="Bookman Old Style" pitchFamily="18" charset="0"/>
              </a:rPr>
              <a:t>Each Doctoral thesis available in the UAS </a:t>
            </a:r>
            <a:r>
              <a:rPr lang="en-US" sz="7200" dirty="0" err="1">
                <a:latin typeface="Bookman Old Style" pitchFamily="18" charset="0"/>
              </a:rPr>
              <a:t>Dharwad</a:t>
            </a:r>
            <a:r>
              <a:rPr lang="en-US" sz="7200" dirty="0">
                <a:latin typeface="Bookman Old Style" pitchFamily="18" charset="0"/>
              </a:rPr>
              <a:t> Library is examined.  </a:t>
            </a:r>
            <a:endParaRPr lang="en-US" sz="7200" dirty="0" smtClean="0">
              <a:latin typeface="Bookman Old Style" pitchFamily="18" charset="0"/>
            </a:endParaRPr>
          </a:p>
          <a:p>
            <a:r>
              <a:rPr lang="en-US" sz="7200" dirty="0" smtClean="0">
                <a:latin typeface="Bookman Old Style" pitchFamily="18" charset="0"/>
              </a:rPr>
              <a:t>The </a:t>
            </a:r>
            <a:r>
              <a:rPr lang="en-US" sz="7200" dirty="0">
                <a:latin typeface="Bookman Old Style" pitchFamily="18" charset="0"/>
              </a:rPr>
              <a:t>doctoral theses submitted to Agricultural Science subjects from 1987 to 2013 are picked for the study.  </a:t>
            </a:r>
            <a:endParaRPr lang="en-US" sz="7200" dirty="0" smtClean="0">
              <a:latin typeface="Bookman Old Style" pitchFamily="18" charset="0"/>
            </a:endParaRPr>
          </a:p>
          <a:p>
            <a:r>
              <a:rPr lang="en-US" sz="7200" dirty="0" smtClean="0">
                <a:latin typeface="Bookman Old Style" pitchFamily="18" charset="0"/>
              </a:rPr>
              <a:t>The </a:t>
            </a:r>
            <a:r>
              <a:rPr lang="en-US" sz="7200" dirty="0">
                <a:latin typeface="Bookman Old Style" pitchFamily="18" charset="0"/>
              </a:rPr>
              <a:t>title page and reference pages of each doctoral thesis are photocopied.  </a:t>
            </a:r>
            <a:endParaRPr lang="en-US" sz="7200" dirty="0" smtClean="0">
              <a:latin typeface="Bookman Old Style" pitchFamily="18" charset="0"/>
            </a:endParaRPr>
          </a:p>
          <a:p>
            <a:r>
              <a:rPr lang="en-US" sz="7200" dirty="0" smtClean="0">
                <a:latin typeface="Bookman Old Style" pitchFamily="18" charset="0"/>
              </a:rPr>
              <a:t>The </a:t>
            </a:r>
            <a:r>
              <a:rPr lang="en-US" sz="7200" dirty="0">
                <a:latin typeface="Bookman Old Style" pitchFamily="18" charset="0"/>
              </a:rPr>
              <a:t>bibliographical details of each doctoral thesis and the details of citations related to that thesis are entered in Excel in a particular format for the analysis</a:t>
            </a:r>
          </a:p>
          <a:p>
            <a:pPr>
              <a:buNone/>
            </a:pPr>
            <a:r>
              <a:rPr lang="en-US" sz="7200" b="1" dirty="0">
                <a:latin typeface="Bookman Old Style" pitchFamily="18" charset="0"/>
              </a:rPr>
              <a:t> </a:t>
            </a:r>
            <a:endParaRPr lang="en-US" sz="7200" dirty="0">
              <a:latin typeface="Bookman Old Style" pitchFamily="18" charset="0"/>
            </a:endParaRPr>
          </a:p>
          <a:p>
            <a:r>
              <a:rPr lang="en-US" sz="7200" dirty="0">
                <a:latin typeface="Bookman Old Style" pitchFamily="18" charset="0"/>
              </a:rPr>
              <a:t> </a:t>
            </a:r>
            <a:r>
              <a:rPr lang="en-US" sz="7200" dirty="0" smtClean="0">
                <a:latin typeface="Bookman Old Style" pitchFamily="18" charset="0"/>
              </a:rPr>
              <a:t> </a:t>
            </a:r>
            <a:r>
              <a:rPr lang="en-US" sz="7200" dirty="0">
                <a:latin typeface="Bookman Old Style" pitchFamily="18" charset="0"/>
              </a:rPr>
              <a:t>The year of publication is noted and counted. The whole data set is divided into 8 groups having 10 years time span. </a:t>
            </a:r>
            <a:endParaRPr lang="en-US" sz="7200" dirty="0" smtClean="0">
              <a:latin typeface="Bookman Old Style" pitchFamily="18" charset="0"/>
            </a:endParaRPr>
          </a:p>
          <a:p>
            <a:r>
              <a:rPr lang="en-US" sz="7200" dirty="0" smtClean="0">
                <a:latin typeface="Bookman Old Style" pitchFamily="18" charset="0"/>
              </a:rPr>
              <a:t> </a:t>
            </a:r>
            <a:r>
              <a:rPr lang="en-US" sz="7200" dirty="0">
                <a:latin typeface="Bookman Old Style" pitchFamily="18" charset="0"/>
              </a:rPr>
              <a:t>The publications published before or on 1950 are grouped and from 1951 the citations are grouped in 10 years time span such as. 1951-1960, 1961-1970. 1971-1980, 1981-1990, 1991-2000, 2001-2010 and 2011 and above.  Citations published in this duration are identified and counted the percentage of each group calculated. </a:t>
            </a:r>
            <a:endParaRPr lang="en-US" sz="7200" dirty="0" smtClean="0">
              <a:latin typeface="Bookman Old Style" pitchFamily="18" charset="0"/>
            </a:endParaRPr>
          </a:p>
          <a:p>
            <a:r>
              <a:rPr lang="en-US" sz="7200" dirty="0" smtClean="0">
                <a:latin typeface="Bookman Old Style" pitchFamily="18" charset="0"/>
              </a:rPr>
              <a:t>The </a:t>
            </a:r>
            <a:r>
              <a:rPr lang="en-US" sz="7200" dirty="0">
                <a:latin typeface="Bookman Old Style" pitchFamily="18" charset="0"/>
              </a:rPr>
              <a:t>age of citation is calculated by subtracting the year of publication of the cited document from citing the document.  The age wise distribution of citations was studied to determine the half-life period and obsolescence of cited documents.</a:t>
            </a:r>
          </a:p>
          <a:p>
            <a:pPr>
              <a:buNone/>
            </a:pPr>
            <a:r>
              <a:rPr lang="en-US" sz="7200" dirty="0">
                <a:latin typeface="Bookman Old Style" pitchFamily="18" charset="0"/>
              </a:rPr>
              <a:t> </a:t>
            </a:r>
          </a:p>
          <a:p>
            <a:pPr>
              <a:buNone/>
            </a:pPr>
            <a:r>
              <a:rPr lang="en-US" sz="7200" dirty="0">
                <a:latin typeface="Bookman Old Style" pitchFamily="18" charset="0"/>
              </a:rPr>
              <a:t> </a:t>
            </a:r>
          </a:p>
          <a:p>
            <a:pPr>
              <a:buNone/>
            </a:pPr>
            <a:endParaRPr lang="en-US" dirty="0"/>
          </a:p>
        </p:txBody>
      </p:sp>
      <p:sp>
        <p:nvSpPr>
          <p:cNvPr id="2" name="Title 1"/>
          <p:cNvSpPr>
            <a:spLocks noGrp="1"/>
          </p:cNvSpPr>
          <p:nvPr>
            <p:ph type="title"/>
          </p:nvPr>
        </p:nvSpPr>
        <p:spPr>
          <a:xfrm>
            <a:off x="457200" y="274638"/>
            <a:ext cx="5638800" cy="563562"/>
          </a:xfrm>
        </p:spPr>
        <p:txBody>
          <a:bodyPr>
            <a:normAutofit fontScale="90000"/>
          </a:bodyPr>
          <a:lstStyle/>
          <a:p>
            <a:r>
              <a:rPr lang="en-US" b="1" dirty="0" smtClean="0"/>
              <a:t>Methodology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The UAS </a:t>
            </a:r>
            <a:r>
              <a:rPr lang="en-US" dirty="0" err="1"/>
              <a:t>Dharwad</a:t>
            </a:r>
            <a:r>
              <a:rPr lang="en-US" dirty="0"/>
              <a:t> is established in the year 1986.  The doctoral theses submitted in the duration 1987 to 2013 are taken for the study.   </a:t>
            </a:r>
          </a:p>
          <a:p>
            <a:r>
              <a:rPr lang="en-US" dirty="0"/>
              <a:t>    </a:t>
            </a:r>
            <a:r>
              <a:rPr lang="en-US" dirty="0" smtClean="0"/>
              <a:t>       </a:t>
            </a:r>
            <a:endParaRPr lang="en-US" dirty="0"/>
          </a:p>
          <a:p>
            <a:r>
              <a:rPr lang="en-US" dirty="0"/>
              <a:t>The UAS </a:t>
            </a:r>
            <a:r>
              <a:rPr lang="en-US" dirty="0" err="1"/>
              <a:t>Dharwad</a:t>
            </a:r>
            <a:r>
              <a:rPr lang="en-US" dirty="0"/>
              <a:t> offers Doctoral </a:t>
            </a:r>
            <a:r>
              <a:rPr lang="en-US" dirty="0" err="1"/>
              <a:t>programmes</a:t>
            </a:r>
            <a:r>
              <a:rPr lang="en-US" dirty="0"/>
              <a:t> in 18 subject departments in Agricultural sciences and home science faculties.  The present study is limited to the Agricultural Sciences faculty.  Theses submitted to the 11 departments are taken for the study.  The total 550 theses and 103712 citations studied and analyzed. The study is limited to find the age of citations and to calculate the half life period and obsolescence of the Agricultural Science literature in books and journals</a:t>
            </a:r>
          </a:p>
        </p:txBody>
      </p:sp>
      <p:sp>
        <p:nvSpPr>
          <p:cNvPr id="2" name="Title 1"/>
          <p:cNvSpPr>
            <a:spLocks noGrp="1"/>
          </p:cNvSpPr>
          <p:nvPr>
            <p:ph type="title"/>
          </p:nvPr>
        </p:nvSpPr>
        <p:spPr/>
        <p:txBody>
          <a:bodyPr>
            <a:normAutofit fontScale="90000"/>
          </a:bodyPr>
          <a:lstStyle/>
          <a:p>
            <a:r>
              <a:rPr lang="en-US" b="1" dirty="0" smtClean="0"/>
              <a:t>Scope </a:t>
            </a:r>
            <a:r>
              <a:rPr lang="en-US" b="1" dirty="0"/>
              <a:t>and Limitations : </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b="1" dirty="0" smtClean="0"/>
              <a:t>1. Subject </a:t>
            </a:r>
            <a:r>
              <a:rPr lang="en-US" b="1" dirty="0"/>
              <a:t>wise distribution of theses</a:t>
            </a:r>
            <a:r>
              <a:rPr lang="en-US" dirty="0"/>
              <a:t> :  </a:t>
            </a:r>
          </a:p>
          <a:p>
            <a:pPr>
              <a:buNone/>
            </a:pPr>
            <a:r>
              <a:rPr lang="en-US" dirty="0"/>
              <a:t> </a:t>
            </a:r>
          </a:p>
          <a:p>
            <a:pPr>
              <a:buNone/>
            </a:pP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b="1" dirty="0" smtClean="0"/>
              <a:t>Findings</a:t>
            </a:r>
            <a:r>
              <a:rPr lang="en-US" b="1" dirty="0"/>
              <a:t>: </a:t>
            </a:r>
            <a:r>
              <a:rPr lang="en-US" dirty="0"/>
              <a:t/>
            </a:r>
            <a:br>
              <a:rPr lang="en-US" dirty="0"/>
            </a:br>
            <a:endParaRPr lang="en-US" dirty="0"/>
          </a:p>
        </p:txBody>
      </p:sp>
      <p:graphicFrame>
        <p:nvGraphicFramePr>
          <p:cNvPr id="4" name="Table 3"/>
          <p:cNvGraphicFramePr>
            <a:graphicFrameLocks noGrp="1"/>
          </p:cNvGraphicFramePr>
          <p:nvPr/>
        </p:nvGraphicFramePr>
        <p:xfrm>
          <a:off x="533399" y="1447794"/>
          <a:ext cx="8229601" cy="4887240"/>
        </p:xfrm>
        <a:graphic>
          <a:graphicData uri="http://schemas.openxmlformats.org/drawingml/2006/table">
            <a:tbl>
              <a:tblPr firstRow="1" bandRow="1">
                <a:tableStyleId>{5C22544A-7EE6-4342-B048-85BDC9FD1C3A}</a:tableStyleId>
              </a:tblPr>
              <a:tblGrid>
                <a:gridCol w="600076"/>
                <a:gridCol w="2800350"/>
                <a:gridCol w="1100137"/>
                <a:gridCol w="1400175"/>
                <a:gridCol w="957263"/>
                <a:gridCol w="1371600"/>
              </a:tblGrid>
              <a:tr h="375139">
                <a:tc>
                  <a:txBody>
                    <a:bodyPr/>
                    <a:lstStyle/>
                    <a:p>
                      <a:pPr marL="0" marR="0" algn="just">
                        <a:lnSpc>
                          <a:spcPct val="115000"/>
                        </a:lnSpc>
                        <a:spcBef>
                          <a:spcPts val="0"/>
                        </a:spcBef>
                        <a:spcAft>
                          <a:spcPts val="0"/>
                        </a:spcAft>
                      </a:pPr>
                      <a:r>
                        <a:rPr lang="en-US" sz="1100" b="1" dirty="0">
                          <a:solidFill>
                            <a:srgbClr val="000000"/>
                          </a:solidFill>
                          <a:latin typeface="Times New Roman"/>
                          <a:ea typeface="Calibri"/>
                          <a:cs typeface="Times New Roman"/>
                        </a:rPr>
                        <a:t>Sl. </a:t>
                      </a:r>
                      <a:endParaRPr lang="en-US" sz="1100" dirty="0">
                        <a:latin typeface="Calibri"/>
                        <a:ea typeface="Calibri"/>
                        <a:cs typeface="Times New Roman"/>
                      </a:endParaRPr>
                    </a:p>
                    <a:p>
                      <a:pPr marL="0" marR="0" algn="just">
                        <a:lnSpc>
                          <a:spcPct val="115000"/>
                        </a:lnSpc>
                        <a:spcBef>
                          <a:spcPts val="0"/>
                        </a:spcBef>
                        <a:spcAft>
                          <a:spcPts val="0"/>
                        </a:spcAft>
                      </a:pPr>
                      <a:r>
                        <a:rPr lang="en-US" sz="1100" b="1" dirty="0">
                          <a:solidFill>
                            <a:srgbClr val="000000"/>
                          </a:solidFill>
                          <a:latin typeface="Times New Roman"/>
                          <a:ea typeface="Calibri"/>
                          <a:cs typeface="Times New Roman"/>
                        </a:rPr>
                        <a:t>No.</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Subject</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dirty="0">
                          <a:latin typeface="Times New Roman"/>
                          <a:ea typeface="Calibri"/>
                          <a:cs typeface="Times New Roman"/>
                        </a:rPr>
                        <a:t>No. Of Thesis</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Percentage</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No. of Citations</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Average No of citations</a:t>
                      </a:r>
                      <a:endParaRPr lang="en-US" sz="1100">
                        <a:latin typeface="Calibri"/>
                        <a:ea typeface="Calibri"/>
                        <a:cs typeface="Times New Roman"/>
                      </a:endParaRPr>
                    </a:p>
                  </a:txBody>
                  <a:tcPr marL="68580" marR="68580" marT="0" marB="0" anchor="ctr"/>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Agricultural Economics</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7.441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4421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108</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Agricultural Entomology</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10251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174</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Agricultural Extension Education</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6.352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4970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142</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Agronomy</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92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16976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185</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Crop Physiology</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7832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212</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Genetics and Plant Breeding</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81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14.7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18732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231</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Horticulture</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11.07</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11571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190</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Microbiology</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3.993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5376</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244</a:t>
                      </a:r>
                      <a:endParaRPr lang="en-US" sz="1100" dirty="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Plant Pathology</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58</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10.53</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11254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194</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10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Seed Science Technology</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27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4.9</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5155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191</a:t>
                      </a:r>
                      <a:endParaRPr lang="en-US" sz="110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r>
                        <a:rPr lang="en-US" sz="1100">
                          <a:latin typeface="Times New Roman"/>
                          <a:ea typeface="Calibri"/>
                          <a:cs typeface="Times New Roman"/>
                        </a:rPr>
                        <a:t>11</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Soil Science</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37</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6.715</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a:latin typeface="Times New Roman"/>
                          <a:ea typeface="Calibri"/>
                          <a:cs typeface="Times New Roman"/>
                        </a:rPr>
                        <a:t>7174</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dirty="0">
                          <a:latin typeface="Times New Roman"/>
                          <a:ea typeface="Calibri"/>
                          <a:cs typeface="Times New Roman"/>
                        </a:rPr>
                        <a:t>194</a:t>
                      </a:r>
                      <a:endParaRPr lang="en-US" sz="1100" dirty="0">
                        <a:latin typeface="Calibri"/>
                        <a:ea typeface="Calibri"/>
                        <a:cs typeface="Times New Roman"/>
                      </a:endParaRPr>
                    </a:p>
                  </a:txBody>
                  <a:tcPr marL="68580" marR="68580" marT="0" marB="0" anchor="b"/>
                </a:tc>
              </a:tr>
              <a:tr h="375139">
                <a:tc>
                  <a:txBody>
                    <a:bodyPr/>
                    <a:lstStyle/>
                    <a:p>
                      <a:pPr marL="0" marR="0" algn="just">
                        <a:lnSpc>
                          <a:spcPct val="115000"/>
                        </a:lnSpc>
                        <a:spcBef>
                          <a:spcPts val="0"/>
                        </a:spcBef>
                        <a:spcAft>
                          <a:spcPts val="0"/>
                        </a:spcAft>
                      </a:pP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b="1" dirty="0">
                          <a:latin typeface="Times New Roman"/>
                          <a:ea typeface="Calibri"/>
                          <a:cs typeface="Times New Roman"/>
                        </a:rPr>
                        <a:t>Total</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b="1" dirty="0">
                          <a:latin typeface="Times New Roman"/>
                          <a:ea typeface="Calibri"/>
                          <a:cs typeface="Times New Roman"/>
                        </a:rPr>
                        <a:t>550</a:t>
                      </a:r>
                      <a:endParaRPr lang="en-US" sz="11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b="1">
                          <a:latin typeface="Times New Roman"/>
                          <a:ea typeface="Calibri"/>
                          <a:cs typeface="Times New Roman"/>
                        </a:rPr>
                        <a:t>100</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b="1">
                          <a:latin typeface="Times New Roman"/>
                          <a:ea typeface="Calibri"/>
                          <a:cs typeface="Times New Roman"/>
                        </a:rPr>
                        <a:t>103712</a:t>
                      </a:r>
                      <a:endParaRPr lang="en-US" sz="11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100" b="1" dirty="0">
                          <a:latin typeface="Times New Roman"/>
                          <a:ea typeface="Calibri"/>
                          <a:cs typeface="Times New Roman"/>
                        </a:rPr>
                        <a:t>189</a:t>
                      </a:r>
                      <a:endParaRPr lang="en-US" sz="1100" dirty="0">
                        <a:latin typeface="Calibri"/>
                        <a:ea typeface="Calibri"/>
                        <a:cs typeface="Times New Roman"/>
                      </a:endParaRPr>
                    </a:p>
                  </a:txBody>
                  <a:tcPr marL="68580" marR="68580" marT="0" marB="0" anchor="b"/>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598" cy="4709379"/>
        </p:xfrm>
        <a:graphic>
          <a:graphicData uri="http://schemas.openxmlformats.org/drawingml/2006/table">
            <a:tbl>
              <a:tblPr firstRow="1" bandRow="1">
                <a:tableStyleId>{5C22544A-7EE6-4342-B048-85BDC9FD1C3A}</a:tableStyleId>
              </a:tblPr>
              <a:tblGrid>
                <a:gridCol w="838200"/>
                <a:gridCol w="427892"/>
                <a:gridCol w="633046"/>
                <a:gridCol w="633046"/>
                <a:gridCol w="633046"/>
                <a:gridCol w="633046"/>
                <a:gridCol w="633046"/>
                <a:gridCol w="633046"/>
                <a:gridCol w="633046"/>
                <a:gridCol w="633046"/>
                <a:gridCol w="633046"/>
                <a:gridCol w="633046"/>
                <a:gridCol w="633046"/>
              </a:tblGrid>
              <a:tr h="819152">
                <a:tc>
                  <a:txBody>
                    <a:bodyPr/>
                    <a:lstStyle/>
                    <a:p>
                      <a:pPr marL="0" marR="0" algn="just">
                        <a:lnSpc>
                          <a:spcPct val="115000"/>
                        </a:lnSpc>
                        <a:spcBef>
                          <a:spcPts val="0"/>
                        </a:spcBef>
                        <a:spcAft>
                          <a:spcPts val="0"/>
                        </a:spcAft>
                      </a:pPr>
                      <a:r>
                        <a:rPr lang="en-US" sz="1100" b="1" dirty="0">
                          <a:latin typeface="Times New Roman"/>
                          <a:ea typeface="Calibri"/>
                          <a:cs typeface="Times New Roman"/>
                        </a:rPr>
                        <a:t>Year</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dirty="0" err="1">
                          <a:latin typeface="Times New Roman"/>
                          <a:ea typeface="Calibri"/>
                          <a:cs typeface="Times New Roman"/>
                        </a:rPr>
                        <a:t>Agr.Ec</a:t>
                      </a:r>
                      <a:endParaRPr lang="en-US" sz="1100" dirty="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Agr. Ent.</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Agr. Ext,</a:t>
                      </a:r>
                      <a:endParaRPr lang="en-US" sz="1100">
                        <a:latin typeface="Calibri"/>
                        <a:ea typeface="Calibri"/>
                        <a:cs typeface="Times New Roman"/>
                      </a:endParaRPr>
                    </a:p>
                    <a:p>
                      <a:pPr marL="0" marR="0" algn="just">
                        <a:lnSpc>
                          <a:spcPct val="115000"/>
                        </a:lnSpc>
                        <a:spcBef>
                          <a:spcPts val="0"/>
                        </a:spcBef>
                        <a:spcAft>
                          <a:spcPts val="0"/>
                        </a:spcAft>
                      </a:pPr>
                      <a:r>
                        <a:rPr lang="en-US" sz="1100" b="1">
                          <a:latin typeface="Times New Roman"/>
                          <a:ea typeface="Calibri"/>
                          <a:cs typeface="Times New Roman"/>
                        </a:rPr>
                        <a:t>Edn</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Agro</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Crp</a:t>
                      </a:r>
                      <a:endParaRPr lang="en-US" sz="1100">
                        <a:latin typeface="Calibri"/>
                        <a:ea typeface="Calibri"/>
                        <a:cs typeface="Times New Roman"/>
                      </a:endParaRPr>
                    </a:p>
                    <a:p>
                      <a:pPr marL="0" marR="0" algn="just">
                        <a:lnSpc>
                          <a:spcPct val="115000"/>
                        </a:lnSpc>
                        <a:spcBef>
                          <a:spcPts val="0"/>
                        </a:spcBef>
                        <a:spcAft>
                          <a:spcPts val="0"/>
                        </a:spcAft>
                      </a:pPr>
                      <a:r>
                        <a:rPr lang="en-US" sz="1100" b="1">
                          <a:latin typeface="Times New Roman"/>
                          <a:ea typeface="Calibri"/>
                          <a:cs typeface="Times New Roman"/>
                        </a:rPr>
                        <a:t>Phy</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GPB</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Hort</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MB</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PP</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SST</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So Sc</a:t>
                      </a:r>
                      <a:endParaRPr lang="en-US" sz="1100">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b="1">
                          <a:latin typeface="Times New Roman"/>
                          <a:ea typeface="Calibri"/>
                          <a:cs typeface="Times New Roman"/>
                        </a:rPr>
                        <a:t>Total</a:t>
                      </a:r>
                      <a:endParaRPr lang="en-US" sz="1100">
                        <a:latin typeface="Calibri"/>
                        <a:ea typeface="Calibri"/>
                        <a:cs typeface="Times New Roman"/>
                      </a:endParaRPr>
                    </a:p>
                  </a:txBody>
                  <a:tcPr marL="68580" marR="68580" marT="0" marB="0" anchor="ctr"/>
                </a:tc>
              </a:tr>
              <a:tr h="525235">
                <a:tc>
                  <a:txBody>
                    <a:bodyPr/>
                    <a:lstStyle/>
                    <a:p>
                      <a:pPr marL="0" marR="0" algn="just">
                        <a:lnSpc>
                          <a:spcPct val="115000"/>
                        </a:lnSpc>
                        <a:spcBef>
                          <a:spcPts val="0"/>
                        </a:spcBef>
                        <a:spcAft>
                          <a:spcPts val="0"/>
                        </a:spcAft>
                      </a:pPr>
                      <a:r>
                        <a:rPr lang="en-US" sz="1600" dirty="0">
                          <a:latin typeface="Times New Roman"/>
                          <a:ea typeface="Calibri"/>
                          <a:cs typeface="Times New Roman"/>
                        </a:rPr>
                        <a:t>1987-1991</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5</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0</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47</a:t>
                      </a:r>
                      <a:endParaRPr lang="en-US" sz="1600">
                        <a:latin typeface="Calibri"/>
                        <a:ea typeface="Calibri"/>
                        <a:cs typeface="Times New Roman"/>
                      </a:endParaRPr>
                    </a:p>
                  </a:txBody>
                  <a:tcPr marL="68580" marR="68580" marT="0" marB="0" anchor="b"/>
                </a:tc>
              </a:tr>
              <a:tr h="525235">
                <a:tc>
                  <a:txBody>
                    <a:bodyPr/>
                    <a:lstStyle/>
                    <a:p>
                      <a:pPr marL="0" marR="0" algn="just">
                        <a:lnSpc>
                          <a:spcPct val="115000"/>
                        </a:lnSpc>
                        <a:spcBef>
                          <a:spcPts val="0"/>
                        </a:spcBef>
                        <a:spcAft>
                          <a:spcPts val="0"/>
                        </a:spcAft>
                      </a:pPr>
                      <a:r>
                        <a:rPr lang="en-US" sz="1600" dirty="0">
                          <a:latin typeface="Times New Roman"/>
                          <a:ea typeface="Calibri"/>
                          <a:cs typeface="Times New Roman"/>
                        </a:rPr>
                        <a:t>1992-1996</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7</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9</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7</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10</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5</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0</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74</a:t>
                      </a:r>
                      <a:endParaRPr lang="en-US" sz="1600">
                        <a:latin typeface="Calibri"/>
                        <a:ea typeface="Calibri"/>
                        <a:cs typeface="Times New Roman"/>
                      </a:endParaRPr>
                    </a:p>
                  </a:txBody>
                  <a:tcPr marL="68580" marR="68580" marT="0" marB="0" anchor="b"/>
                </a:tc>
              </a:tr>
              <a:tr h="525235">
                <a:tc>
                  <a:txBody>
                    <a:bodyPr/>
                    <a:lstStyle/>
                    <a:p>
                      <a:pPr marL="0" marR="0" algn="just">
                        <a:lnSpc>
                          <a:spcPct val="115000"/>
                        </a:lnSpc>
                        <a:spcBef>
                          <a:spcPts val="0"/>
                        </a:spcBef>
                        <a:spcAft>
                          <a:spcPts val="0"/>
                        </a:spcAft>
                      </a:pPr>
                      <a:r>
                        <a:rPr lang="en-US" sz="1600">
                          <a:latin typeface="Times New Roman"/>
                          <a:ea typeface="Calibri"/>
                          <a:cs typeface="Times New Roman"/>
                        </a:rPr>
                        <a:t>1997-2001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12</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10</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23</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19</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7</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135</a:t>
                      </a:r>
                      <a:endParaRPr lang="en-US" sz="1600">
                        <a:latin typeface="Calibri"/>
                        <a:ea typeface="Calibri"/>
                        <a:cs typeface="Times New Roman"/>
                      </a:endParaRPr>
                    </a:p>
                  </a:txBody>
                  <a:tcPr marL="68580" marR="68580" marT="0" marB="0" anchor="b"/>
                </a:tc>
              </a:tr>
              <a:tr h="525235">
                <a:tc>
                  <a:txBody>
                    <a:bodyPr/>
                    <a:lstStyle/>
                    <a:p>
                      <a:pPr marL="0" marR="0" algn="just">
                        <a:lnSpc>
                          <a:spcPct val="115000"/>
                        </a:lnSpc>
                        <a:spcBef>
                          <a:spcPts val="0"/>
                        </a:spcBef>
                        <a:spcAft>
                          <a:spcPts val="0"/>
                        </a:spcAft>
                      </a:pPr>
                      <a:r>
                        <a:rPr lang="en-US" sz="1600">
                          <a:latin typeface="Times New Roman"/>
                          <a:ea typeface="Calibri"/>
                          <a:cs typeface="Times New Roman"/>
                        </a:rPr>
                        <a:t>2002-2006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5</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9</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9</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16</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7</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19</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4</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10</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9</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116</a:t>
                      </a:r>
                      <a:endParaRPr lang="en-US" sz="1600">
                        <a:latin typeface="Calibri"/>
                        <a:ea typeface="Calibri"/>
                        <a:cs typeface="Times New Roman"/>
                      </a:endParaRPr>
                    </a:p>
                  </a:txBody>
                  <a:tcPr marL="68580" marR="68580" marT="0" marB="0" anchor="b"/>
                </a:tc>
              </a:tr>
              <a:tr h="525235">
                <a:tc>
                  <a:txBody>
                    <a:bodyPr/>
                    <a:lstStyle/>
                    <a:p>
                      <a:pPr marL="0" marR="0" algn="just">
                        <a:lnSpc>
                          <a:spcPct val="115000"/>
                        </a:lnSpc>
                        <a:spcBef>
                          <a:spcPts val="0"/>
                        </a:spcBef>
                        <a:spcAft>
                          <a:spcPts val="0"/>
                        </a:spcAft>
                      </a:pPr>
                      <a:r>
                        <a:rPr lang="en-US" sz="1600">
                          <a:latin typeface="Times New Roman"/>
                          <a:ea typeface="Calibri"/>
                          <a:cs typeface="Times New Roman"/>
                        </a:rPr>
                        <a:t>2007-2011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14</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24</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7</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20</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11</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7</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15</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5</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120</a:t>
                      </a:r>
                      <a:endParaRPr lang="en-US" sz="1600">
                        <a:latin typeface="Calibri"/>
                        <a:ea typeface="Calibri"/>
                        <a:cs typeface="Times New Roman"/>
                      </a:endParaRPr>
                    </a:p>
                  </a:txBody>
                  <a:tcPr marL="68580" marR="68580" marT="0" marB="0" anchor="b"/>
                </a:tc>
              </a:tr>
              <a:tr h="525235">
                <a:tc>
                  <a:txBody>
                    <a:bodyPr/>
                    <a:lstStyle/>
                    <a:p>
                      <a:pPr marL="0" marR="0" algn="just">
                        <a:lnSpc>
                          <a:spcPct val="115000"/>
                        </a:lnSpc>
                        <a:spcBef>
                          <a:spcPts val="0"/>
                        </a:spcBef>
                        <a:spcAft>
                          <a:spcPts val="0"/>
                        </a:spcAft>
                      </a:pPr>
                      <a:r>
                        <a:rPr lang="en-US" sz="1600">
                          <a:latin typeface="Times New Roman"/>
                          <a:ea typeface="Calibri"/>
                          <a:cs typeface="Times New Roman"/>
                        </a:rPr>
                        <a:t>2012-2013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9</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3</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11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1</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3</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7</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4</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58</a:t>
                      </a:r>
                      <a:endParaRPr lang="en-US" sz="1600">
                        <a:latin typeface="Calibri"/>
                        <a:ea typeface="Calibri"/>
                        <a:cs typeface="Times New Roman"/>
                      </a:endParaRPr>
                    </a:p>
                  </a:txBody>
                  <a:tcPr marL="68580" marR="68580" marT="0" marB="0" anchor="b"/>
                </a:tc>
              </a:tr>
              <a:tr h="525235">
                <a:tc>
                  <a:txBody>
                    <a:bodyPr/>
                    <a:lstStyle/>
                    <a:p>
                      <a:pPr marL="0" marR="0" algn="just">
                        <a:lnSpc>
                          <a:spcPct val="115000"/>
                        </a:lnSpc>
                        <a:spcBef>
                          <a:spcPts val="0"/>
                        </a:spcBef>
                        <a:spcAft>
                          <a:spcPts val="0"/>
                        </a:spcAft>
                      </a:pPr>
                      <a:r>
                        <a:rPr lang="en-US" sz="1600">
                          <a:latin typeface="Times New Roman"/>
                          <a:ea typeface="Calibri"/>
                          <a:cs typeface="Times New Roman"/>
                        </a:rPr>
                        <a:t>Total</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41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59</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35</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92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37</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81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61</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a:latin typeface="Times New Roman"/>
                          <a:ea typeface="Calibri"/>
                          <a:cs typeface="Times New Roman"/>
                        </a:rPr>
                        <a:t>22</a:t>
                      </a:r>
                      <a:endParaRPr lang="en-US" sz="160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58</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27</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37</a:t>
                      </a:r>
                      <a:endParaRPr lang="en-US" sz="1600" dirty="0">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US" sz="1600" dirty="0">
                          <a:latin typeface="Times New Roman"/>
                          <a:ea typeface="Calibri"/>
                          <a:cs typeface="Times New Roman"/>
                        </a:rPr>
                        <a:t>550</a:t>
                      </a:r>
                      <a:endParaRPr lang="en-US" sz="1600" dirty="0">
                        <a:latin typeface="Calibri"/>
                        <a:ea typeface="Calibri"/>
                        <a:cs typeface="Times New Roman"/>
                      </a:endParaRPr>
                    </a:p>
                  </a:txBody>
                  <a:tcPr marL="68580" marR="68580" marT="0" marB="0" anchor="b"/>
                </a:tc>
              </a:tr>
            </a:tbl>
          </a:graphicData>
        </a:graphic>
      </p:graphicFrame>
      <p:sp>
        <p:nvSpPr>
          <p:cNvPr id="2" name="Title 1"/>
          <p:cNvSpPr>
            <a:spLocks noGrp="1"/>
          </p:cNvSpPr>
          <p:nvPr>
            <p:ph type="title"/>
          </p:nvPr>
        </p:nvSpPr>
        <p:spPr/>
        <p:txBody>
          <a:bodyPr>
            <a:normAutofit fontScale="90000"/>
          </a:bodyPr>
          <a:lstStyle/>
          <a:p>
            <a:r>
              <a:rPr lang="en-US" dirty="0"/>
              <a:t> </a:t>
            </a:r>
            <a:br>
              <a:rPr lang="en-US" dirty="0"/>
            </a:br>
            <a:r>
              <a:rPr lang="en-US" b="1" dirty="0"/>
              <a:t>2</a:t>
            </a:r>
            <a:r>
              <a:rPr lang="en-US" b="1" dirty="0" smtClean="0"/>
              <a:t>  </a:t>
            </a:r>
            <a:r>
              <a:rPr lang="en-US" b="1" dirty="0"/>
              <a:t>Year wise distribution of theses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TotalTime>
  <Words>2731</Words>
  <Application>Microsoft Office PowerPoint</Application>
  <PresentationFormat>On-screen Show (4:3)</PresentationFormat>
  <Paragraphs>1566</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Obsolescence Study of Agricultural Science literature :  Citation analysis of Doctoral dissertations submitted to University of Agricultural Sciences Dharwad</vt:lpstr>
      <vt:lpstr>Introduction </vt:lpstr>
      <vt:lpstr>Review of Literature</vt:lpstr>
      <vt:lpstr>Objectives of the study:</vt:lpstr>
      <vt:lpstr>Hypothesis of the study   </vt:lpstr>
      <vt:lpstr>Methodology</vt:lpstr>
      <vt:lpstr>Scope and Limitations :  </vt:lpstr>
      <vt:lpstr>Findings:  </vt:lpstr>
      <vt:lpstr>  2  Year wise distribution of theses</vt:lpstr>
      <vt:lpstr>Bibliographic Form-wise distribution of citations</vt:lpstr>
      <vt:lpstr>Chronological distribution of citations </vt:lpstr>
      <vt:lpstr>Obsolescence of literature in Agricultural Sciences  </vt:lpstr>
      <vt:lpstr>Frequency of Journal Citations and their Obsolescence  </vt:lpstr>
      <vt:lpstr>Frequency of Citations of journals</vt:lpstr>
      <vt:lpstr>Slide 15</vt:lpstr>
      <vt:lpstr>Half life of journal citations</vt:lpstr>
      <vt:lpstr>Frequency of citations of Books</vt:lpstr>
      <vt:lpstr>Frequency of citations of Books</vt:lpstr>
      <vt:lpstr>Slide 19</vt:lpstr>
      <vt:lpstr>Half life of book citations</vt:lpstr>
      <vt:lpstr>Half life of Books and Journals   </vt:lpstr>
      <vt:lpstr>Suggestions </vt:lpstr>
      <vt:lpstr>Conclusion </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Obsolescence Study of Agricultural Science literature : Citation analysis of Doctoral dissertations submitted to University of Agricultural Sciences Dharwad</dc:title>
  <dc:creator>new account</dc:creator>
  <cp:lastModifiedBy>User</cp:lastModifiedBy>
  <cp:revision>20</cp:revision>
  <dcterms:created xsi:type="dcterms:W3CDTF">2019-11-21T05:02:47Z</dcterms:created>
  <dcterms:modified xsi:type="dcterms:W3CDTF">2019-11-22T03:29:58Z</dcterms:modified>
</cp:coreProperties>
</file>