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541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04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CE503844-73B1-46DE-B140-BC8BE245E047}" type="datetimeFigureOut">
              <a:rPr lang="en-IN" smtClean="0"/>
              <a:pPr/>
              <a:t>22-11-2019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1773B0DD-32D5-4D48-95BB-5164CF0ACA97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llinathk@yahoo.com" TargetMode="External"/><Relationship Id="rId2" Type="http://schemas.openxmlformats.org/officeDocument/2006/relationships/hyperlink" Target="mailto:prakashkumbar24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3356992"/>
            <a:ext cx="8424936" cy="3456384"/>
          </a:xfrm>
        </p:spPr>
        <p:txBody>
          <a:bodyPr>
            <a:normAutofit fontScale="77500" lnSpcReduction="20000"/>
          </a:bodyPr>
          <a:lstStyle/>
          <a:p>
            <a:pPr algn="r"/>
            <a:endParaRPr lang="en-IN" sz="2000" b="1" dirty="0" smtClean="0">
              <a:solidFill>
                <a:srgbClr val="0070C0"/>
              </a:solidFill>
              <a:latin typeface="Maiandra GD" pitchFamily="34" charset="0"/>
            </a:endParaRPr>
          </a:p>
          <a:p>
            <a:pPr algn="r"/>
            <a:r>
              <a:rPr lang="en-IN" sz="2100" b="1" dirty="0" smtClean="0">
                <a:solidFill>
                  <a:srgbClr val="E6541A"/>
                </a:solidFill>
                <a:latin typeface="Maiandra GD" pitchFamily="34" charset="0"/>
              </a:rPr>
              <a:t>Prakash Kumbar</a:t>
            </a:r>
          </a:p>
          <a:p>
            <a:pPr algn="r"/>
            <a:r>
              <a:rPr lang="en-IN" sz="2100" dirty="0" smtClean="0">
                <a:solidFill>
                  <a:srgbClr val="E6541A"/>
                </a:solidFill>
                <a:latin typeface="Maiandra GD" pitchFamily="34" charset="0"/>
              </a:rPr>
              <a:t>Research Scholar,</a:t>
            </a:r>
          </a:p>
          <a:p>
            <a:pPr algn="r"/>
            <a:r>
              <a:rPr lang="en-IN" sz="2100" b="1" dirty="0" smtClean="0">
                <a:solidFill>
                  <a:srgbClr val="E6541A"/>
                </a:solidFill>
                <a:latin typeface="Maiandra GD" pitchFamily="34" charset="0"/>
              </a:rPr>
              <a:t>Mallinath Kumbar</a:t>
            </a:r>
          </a:p>
          <a:p>
            <a:pPr algn="r"/>
            <a:r>
              <a:rPr lang="en-IN" sz="2100" dirty="0" smtClean="0">
                <a:solidFill>
                  <a:srgbClr val="E6541A"/>
                </a:solidFill>
                <a:latin typeface="Maiandra GD" pitchFamily="34" charset="0"/>
              </a:rPr>
              <a:t>Professor,</a:t>
            </a:r>
          </a:p>
          <a:p>
            <a:pPr algn="r"/>
            <a:r>
              <a:rPr lang="en-IN" sz="2100" dirty="0" smtClean="0">
                <a:solidFill>
                  <a:srgbClr val="E6541A"/>
                </a:solidFill>
                <a:latin typeface="Maiandra GD" pitchFamily="34" charset="0"/>
              </a:rPr>
              <a:t>DoS in Library and Information </a:t>
            </a:r>
          </a:p>
          <a:p>
            <a:pPr algn="r"/>
            <a:r>
              <a:rPr lang="en-IN" sz="2100" dirty="0" smtClean="0">
                <a:solidFill>
                  <a:srgbClr val="E6541A"/>
                </a:solidFill>
                <a:latin typeface="Maiandra GD" pitchFamily="34" charset="0"/>
              </a:rPr>
              <a:t>Science, University of Mysore, </a:t>
            </a:r>
          </a:p>
          <a:p>
            <a:pPr algn="r"/>
            <a:r>
              <a:rPr lang="en-IN" sz="2100" dirty="0" smtClean="0">
                <a:solidFill>
                  <a:srgbClr val="E6541A"/>
                </a:solidFill>
                <a:latin typeface="Maiandra GD" pitchFamily="34" charset="0"/>
              </a:rPr>
              <a:t>Manasagangotri, Mysuru-06</a:t>
            </a:r>
          </a:p>
          <a:p>
            <a:pPr algn="r"/>
            <a:r>
              <a:rPr lang="en-IN" sz="2100" b="1" dirty="0" smtClean="0">
                <a:solidFill>
                  <a:srgbClr val="E6541A"/>
                </a:solidFill>
                <a:latin typeface="Maiandra GD" pitchFamily="34" charset="0"/>
              </a:rPr>
              <a:t>Email:</a:t>
            </a:r>
            <a:r>
              <a:rPr lang="en-IN" sz="2100" b="1" cap="none" dirty="0" smtClean="0">
                <a:solidFill>
                  <a:srgbClr val="E6541A"/>
                </a:solidFill>
                <a:latin typeface="Maiandra GD" pitchFamily="34" charset="0"/>
                <a:hlinkClick r:id="rId2"/>
              </a:rPr>
              <a:t>prakashkumbar24@gmail.com</a:t>
            </a:r>
            <a:r>
              <a:rPr lang="en-IN" sz="2100" b="1" cap="none" dirty="0" smtClean="0">
                <a:solidFill>
                  <a:srgbClr val="E6541A"/>
                </a:solidFill>
                <a:latin typeface="Maiandra GD" pitchFamily="34" charset="0"/>
              </a:rPr>
              <a:t>, </a:t>
            </a:r>
            <a:r>
              <a:rPr lang="en-IN" sz="2100" b="1" cap="none" dirty="0" smtClean="0">
                <a:solidFill>
                  <a:srgbClr val="E6541A"/>
                </a:solidFill>
                <a:latin typeface="Maiandra GD" pitchFamily="34" charset="0"/>
                <a:hlinkClick r:id="rId3"/>
              </a:rPr>
              <a:t>mallinathk@yahoo.com</a:t>
            </a:r>
            <a:endParaRPr lang="en-IN" sz="2100" b="1" cap="none" dirty="0" smtClean="0">
              <a:solidFill>
                <a:srgbClr val="E6541A"/>
              </a:solidFill>
              <a:latin typeface="Maiandra GD" pitchFamily="34" charset="0"/>
            </a:endParaRPr>
          </a:p>
          <a:p>
            <a:endParaRPr lang="en-IN" sz="1400" b="1" cap="none" dirty="0">
              <a:solidFill>
                <a:schemeClr val="accent3"/>
              </a:solidFill>
              <a:latin typeface="Maiandra GD" pitchFamily="34" charset="0"/>
            </a:endParaRPr>
          </a:p>
          <a:p>
            <a:endParaRPr lang="en-IN" sz="1400" b="1" cap="none" dirty="0" smtClean="0">
              <a:solidFill>
                <a:srgbClr val="0070C0"/>
              </a:solidFill>
              <a:latin typeface="Maiandra GD" pitchFamily="34" charset="0"/>
            </a:endParaRPr>
          </a:p>
          <a:p>
            <a:endParaRPr lang="en-IN" sz="1400" b="1" cap="none" dirty="0" smtClean="0">
              <a:solidFill>
                <a:schemeClr val="accent3"/>
              </a:solidFill>
              <a:latin typeface="Maiandra GD" pitchFamily="34" charset="0"/>
            </a:endParaRPr>
          </a:p>
          <a:p>
            <a:r>
              <a:rPr lang="en-IN" sz="1800" b="1" i="1" cap="none" dirty="0" smtClean="0">
                <a:solidFill>
                  <a:schemeClr val="accent3"/>
                </a:solidFill>
                <a:latin typeface="Candara" pitchFamily="34" charset="0"/>
              </a:rPr>
              <a:t>        8</a:t>
            </a:r>
            <a:r>
              <a:rPr lang="en-IN" sz="1800" b="1" i="1" cap="none" baseline="30000" dirty="0" smtClean="0">
                <a:solidFill>
                  <a:schemeClr val="accent3"/>
                </a:solidFill>
                <a:latin typeface="Candara" pitchFamily="34" charset="0"/>
              </a:rPr>
              <a:t>th</a:t>
            </a:r>
            <a:r>
              <a:rPr lang="en-IN" sz="1800" b="1" i="1" cap="none" dirty="0" smtClean="0">
                <a:solidFill>
                  <a:schemeClr val="accent3"/>
                </a:solidFill>
                <a:latin typeface="Candara" pitchFamily="34" charset="0"/>
              </a:rPr>
              <a:t> IoS Conference, 2019, Mumbai</a:t>
            </a:r>
          </a:p>
          <a:p>
            <a:pPr algn="l"/>
            <a:endParaRPr lang="en-IN" sz="1400" b="1" cap="none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064896" cy="1449283"/>
          </a:xfrm>
        </p:spPr>
        <p:txBody>
          <a:bodyPr>
            <a:normAutofit fontScale="90000"/>
          </a:bodyPr>
          <a:lstStyle/>
          <a:p>
            <a:r>
              <a:rPr lang="en-IN" sz="3600" b="1" dirty="0">
                <a:solidFill>
                  <a:srgbClr val="002060"/>
                </a:solidFill>
                <a:latin typeface="Candara" pitchFamily="34" charset="0"/>
              </a:rPr>
              <a:t>SCIENTOMETRIC DIMENSION OF </a:t>
            </a:r>
            <a:r>
              <a:rPr lang="en-IN" sz="3600" b="1" dirty="0" smtClean="0">
                <a:solidFill>
                  <a:srgbClr val="002060"/>
                </a:solidFill>
                <a:latin typeface="Candara" pitchFamily="34" charset="0"/>
              </a:rPr>
              <a:t/>
            </a:r>
            <a:br>
              <a:rPr lang="en-IN" sz="3600" b="1" dirty="0" smtClean="0">
                <a:solidFill>
                  <a:srgbClr val="002060"/>
                </a:solidFill>
                <a:latin typeface="Candara" pitchFamily="34" charset="0"/>
              </a:rPr>
            </a:br>
            <a:r>
              <a:rPr lang="en-IN" sz="3600" b="1" dirty="0" smtClean="0">
                <a:solidFill>
                  <a:srgbClr val="002060"/>
                </a:solidFill>
                <a:latin typeface="Candara" pitchFamily="34" charset="0"/>
              </a:rPr>
              <a:t>RESEARCH </a:t>
            </a:r>
            <a:r>
              <a:rPr lang="en-IN" sz="3600" b="1" dirty="0">
                <a:solidFill>
                  <a:srgbClr val="002060"/>
                </a:solidFill>
                <a:latin typeface="Candara" pitchFamily="34" charset="0"/>
              </a:rPr>
              <a:t>IN CHEMISTRY</a:t>
            </a:r>
            <a:r>
              <a:rPr lang="en-IN" sz="3200" dirty="0">
                <a:solidFill>
                  <a:srgbClr val="002060"/>
                </a:solidFill>
              </a:rPr>
              <a:t/>
            </a:r>
            <a:br>
              <a:rPr lang="en-IN" sz="3200" dirty="0">
                <a:solidFill>
                  <a:srgbClr val="002060"/>
                </a:solidFill>
              </a:rPr>
            </a:br>
            <a:endParaRPr lang="en-I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525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42844" y="1000108"/>
            <a:ext cx="8784976" cy="5544616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We </a:t>
            </a:r>
            <a:r>
              <a:rPr lang="en-IN" dirty="0">
                <a:latin typeface="Maiandra GD" pitchFamily="34" charset="0"/>
              </a:rPr>
              <a:t>can find quite progressive growth of literature from year to </a:t>
            </a:r>
            <a:r>
              <a:rPr lang="en-IN" dirty="0" smtClean="0">
                <a:latin typeface="Maiandra GD" pitchFamily="34" charset="0"/>
              </a:rPr>
              <a:t>year,</a:t>
            </a: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>
                <a:latin typeface="Maiandra GD" pitchFamily="34" charset="0"/>
              </a:rPr>
              <a:t>Journal of American Chemical Society positioned top among the five e-journals in terms of citation analysis and impact factor, the Journal of Chemical Education is least with less number of articles and less </a:t>
            </a:r>
            <a:r>
              <a:rPr lang="en-IN" dirty="0" smtClean="0">
                <a:latin typeface="Maiandra GD" pitchFamily="34" charset="0"/>
              </a:rPr>
              <a:t>citations,</a:t>
            </a: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It </a:t>
            </a:r>
            <a:r>
              <a:rPr lang="en-IN" dirty="0">
                <a:latin typeface="Maiandra GD" pitchFamily="34" charset="0"/>
              </a:rPr>
              <a:t>is quiet interesting to </a:t>
            </a:r>
            <a:r>
              <a:rPr lang="en-IN" dirty="0" smtClean="0">
                <a:latin typeface="Maiandra GD" pitchFamily="34" charset="0"/>
              </a:rPr>
              <a:t>note that, Indian </a:t>
            </a:r>
            <a:r>
              <a:rPr lang="en-IN" dirty="0">
                <a:latin typeface="Maiandra GD" pitchFamily="34" charset="0"/>
              </a:rPr>
              <a:t>research output in these chemistry e-journals is low </a:t>
            </a:r>
            <a:r>
              <a:rPr lang="en-IN" dirty="0" smtClean="0">
                <a:latin typeface="Maiandra GD" pitchFamily="34" charset="0"/>
              </a:rPr>
              <a:t>with only 2.94%.</a:t>
            </a: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>
                <a:latin typeface="Maiandra GD" pitchFamily="34" charset="0"/>
              </a:rPr>
              <a:t>the highest number of articles i.e. 26.64% were published by five and more than five </a:t>
            </a:r>
            <a:r>
              <a:rPr lang="en-IN" dirty="0" smtClean="0">
                <a:latin typeface="Maiandra GD" pitchFamily="34" charset="0"/>
              </a:rPr>
              <a:t>authors.</a:t>
            </a: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The Degree </a:t>
            </a:r>
            <a:r>
              <a:rPr lang="en-IN" dirty="0">
                <a:latin typeface="Maiandra GD" pitchFamily="34" charset="0"/>
              </a:rPr>
              <a:t>of Collaboration was 0.87 during the period 2009-2018. </a:t>
            </a:r>
            <a:endParaRPr lang="en-IN" dirty="0" smtClean="0"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The </a:t>
            </a:r>
            <a:r>
              <a:rPr lang="en-IN" dirty="0">
                <a:latin typeface="Maiandra GD" pitchFamily="34" charset="0"/>
              </a:rPr>
              <a:t>Collaborative Coefficient increased from 0.53 in 2009 to 0.62 in 2018 indicating that research among scientists is fairly collaborative with an average CC of </a:t>
            </a:r>
            <a:r>
              <a:rPr lang="en-IN" dirty="0" smtClean="0">
                <a:latin typeface="Maiandra GD" pitchFamily="34" charset="0"/>
              </a:rPr>
              <a:t>0.60.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71670" y="428604"/>
            <a:ext cx="4680520" cy="504056"/>
          </a:xfrm>
        </p:spPr>
        <p:txBody>
          <a:bodyPr>
            <a:normAutofit fontScale="90000"/>
          </a:bodyPr>
          <a:lstStyle/>
          <a:p>
            <a:r>
              <a:rPr lang="en-IN" sz="2800" dirty="0" smtClean="0">
                <a:solidFill>
                  <a:srgbClr val="00B0F0"/>
                </a:solidFill>
                <a:latin typeface="Maiandra GD" pitchFamily="34" charset="0"/>
              </a:rPr>
              <a:t/>
            </a:r>
            <a:br>
              <a:rPr lang="en-IN" sz="2800" dirty="0" smtClean="0">
                <a:solidFill>
                  <a:srgbClr val="00B0F0"/>
                </a:solidFill>
                <a:latin typeface="Maiandra GD" pitchFamily="34" charset="0"/>
              </a:rPr>
            </a:br>
            <a:r>
              <a:rPr lang="en-IN" sz="2800" dirty="0" smtClean="0">
                <a:solidFill>
                  <a:srgbClr val="00B0F0"/>
                </a:solidFill>
                <a:latin typeface="Maiandra GD" pitchFamily="34" charset="0"/>
              </a:rPr>
              <a:t>Outcomes </a:t>
            </a:r>
            <a:r>
              <a:rPr lang="en-IN" sz="2800" dirty="0">
                <a:solidFill>
                  <a:srgbClr val="00B0F0"/>
                </a:solidFill>
                <a:latin typeface="Maiandra GD" pitchFamily="34" charset="0"/>
              </a:rPr>
              <a:t>of the Study</a:t>
            </a:r>
            <a:r>
              <a:rPr lang="en-IN" dirty="0">
                <a:solidFill>
                  <a:srgbClr val="00B0F0"/>
                </a:solidFill>
                <a:latin typeface="Maiandra GD" pitchFamily="34" charset="0"/>
              </a:rPr>
              <a:t/>
            </a:r>
            <a:br>
              <a:rPr lang="en-IN" dirty="0">
                <a:solidFill>
                  <a:srgbClr val="00B0F0"/>
                </a:solidFill>
                <a:latin typeface="Maiandra GD" pitchFamily="34" charset="0"/>
              </a:rPr>
            </a:b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81210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79512" y="908720"/>
            <a:ext cx="8784976" cy="604867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sz="1800" dirty="0" smtClean="0">
                <a:latin typeface="Maiandra GD" pitchFamily="34" charset="0"/>
              </a:rPr>
              <a:t>There is growth in literature along with the growth in collaboration of chemists. The country wise contribution express that the USA as number one country with more than 45% of articles in these selected journals. </a:t>
            </a: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sz="1800" dirty="0" smtClean="0">
                <a:latin typeface="Maiandra GD" pitchFamily="34" charset="0"/>
              </a:rPr>
              <a:t>Findings of the study are quite interesting which to know the growth pattern of chemistry literature are useful . </a:t>
            </a: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sz="1800" dirty="0" smtClean="0">
                <a:latin typeface="Maiandra GD" pitchFamily="34" charset="0"/>
              </a:rPr>
              <a:t>The </a:t>
            </a:r>
            <a:r>
              <a:rPr lang="en-IN" sz="1800" dirty="0">
                <a:latin typeface="Maiandra GD" pitchFamily="34" charset="0"/>
              </a:rPr>
              <a:t>collaborative research in any field is impact of growing interests among scientists to collaborate for improvement of scientific output. </a:t>
            </a:r>
            <a:endParaRPr lang="en-IN" sz="1800" dirty="0" smtClean="0"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sz="1800" dirty="0" smtClean="0">
                <a:latin typeface="Maiandra GD" pitchFamily="34" charset="0"/>
              </a:rPr>
              <a:t>The trend of growing interest in collaboration has been resulted in different past studies also even these study supports that there is growth in collaboration in chemistry field also. </a:t>
            </a: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sz="1800" dirty="0" smtClean="0">
                <a:latin typeface="Maiandra GD" pitchFamily="34" charset="0"/>
              </a:rPr>
              <a:t>There is a collaborative trend identification of the highly productive institution we can predict future growth collaboration and useful for collection development in libraries.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28860" y="214290"/>
            <a:ext cx="4114800" cy="571504"/>
          </a:xfrm>
        </p:spPr>
        <p:txBody>
          <a:bodyPr>
            <a:normAutofit/>
          </a:bodyPr>
          <a:lstStyle/>
          <a:p>
            <a:r>
              <a:rPr lang="en-IN" sz="2500" dirty="0">
                <a:solidFill>
                  <a:srgbClr val="00B0F0"/>
                </a:solidFill>
                <a:latin typeface="Maiandra GD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="" xmlns:p14="http://schemas.microsoft.com/office/powerpoint/2010/main" val="90871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428604"/>
            <a:ext cx="8229600" cy="5667396"/>
          </a:xfrm>
        </p:spPr>
        <p:txBody>
          <a:bodyPr>
            <a:normAutofit/>
          </a:bodyPr>
          <a:lstStyle/>
          <a:p>
            <a:endParaRPr lang="en-US" sz="8000" dirty="0" smtClean="0"/>
          </a:p>
          <a:p>
            <a:endParaRPr lang="en-US" sz="4800" dirty="0" smtClean="0"/>
          </a:p>
          <a:p>
            <a:r>
              <a:rPr lang="en-US" sz="8800" dirty="0" smtClean="0">
                <a:solidFill>
                  <a:srgbClr val="E6541A"/>
                </a:solidFill>
                <a:latin typeface="Maiandra GD" pitchFamily="34" charset="0"/>
              </a:rPr>
              <a:t>Thank you…..</a:t>
            </a:r>
            <a:endParaRPr lang="en-IN" sz="8800" dirty="0">
              <a:solidFill>
                <a:srgbClr val="E6541A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17891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928670"/>
            <a:ext cx="8856984" cy="5715040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Scientometrics 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research plays a vital role in the growth and development of subject(s) qualitatively and quantitatively, </a:t>
            </a:r>
            <a:endParaRPr lang="en-IN" dirty="0" smtClean="0">
              <a:solidFill>
                <a:schemeClr val="tx1">
                  <a:lumMod val="95000"/>
                </a:schemeClr>
              </a:solidFill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Which 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helps to measure in terms of scientific and technical output of the author, productivity of an individual scientist, ranking of authors, Nations, institutions. </a:t>
            </a:r>
            <a:endParaRPr lang="en-IN" dirty="0" smtClean="0">
              <a:solidFill>
                <a:schemeClr val="tx1">
                  <a:lumMod val="95000"/>
                </a:schemeClr>
              </a:solidFill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Authorship 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studies explore valuable information concerning characteristics of author, their collaboration, assessing and monitoring research activities among others. </a:t>
            </a:r>
            <a:endParaRPr lang="en-IN" dirty="0" smtClean="0">
              <a:solidFill>
                <a:schemeClr val="tx1">
                  <a:lumMod val="95000"/>
                </a:schemeClr>
              </a:solidFill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Collaboration 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among scientists implies that they are working together and pursuing a common scientific goal, </a:t>
            </a:r>
            <a:r>
              <a:rPr lang="en-IN" dirty="0" err="1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Kundra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 (1996). </a:t>
            </a:r>
            <a:endParaRPr lang="en-IN" dirty="0" smtClean="0">
              <a:solidFill>
                <a:schemeClr val="tx1">
                  <a:lumMod val="95000"/>
                </a:schemeClr>
              </a:solidFill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The 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Interdisciplinary Collaboration increased the productivity of research and encouraged the development of innovative ideas. </a:t>
            </a:r>
            <a:endParaRPr lang="en-IN" dirty="0" smtClean="0">
              <a:solidFill>
                <a:schemeClr val="tx1">
                  <a:lumMod val="95000"/>
                </a:schemeClr>
              </a:solidFill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Some 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of the notable studies have been undertaken in the field are </a:t>
            </a:r>
            <a:r>
              <a:rPr lang="en-IN" dirty="0" err="1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Karisiddappa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, </a:t>
            </a:r>
            <a:r>
              <a:rPr lang="en-IN" dirty="0" err="1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Maheshwarappa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 and </a:t>
            </a:r>
            <a:r>
              <a:rPr lang="en-IN" dirty="0" err="1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Shirol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 (1990), Kumbar (1998, 2008a, 2008b, 2009, 2011), Sangam (2000, 2009, 2014, 2016</a:t>
            </a:r>
            <a:r>
              <a:rPr lang="en-IN" dirty="0" smtClean="0">
                <a:solidFill>
                  <a:schemeClr val="tx1">
                    <a:lumMod val="95000"/>
                  </a:schemeClr>
                </a:solidFill>
                <a:latin typeface="Maiandra GD" pitchFamily="34" charset="0"/>
              </a:rPr>
              <a:t>).</a:t>
            </a:r>
            <a:endParaRPr lang="en-IN" dirty="0">
              <a:solidFill>
                <a:schemeClr val="tx1">
                  <a:lumMod val="95000"/>
                </a:schemeClr>
              </a:solidFill>
              <a:latin typeface="Maiandra GD" pitchFamily="34" charset="0"/>
            </a:endParaRP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60" y="285728"/>
            <a:ext cx="4114800" cy="629032"/>
          </a:xfrm>
        </p:spPr>
        <p:txBody>
          <a:bodyPr>
            <a:normAutofit fontScale="90000"/>
          </a:bodyPr>
          <a:lstStyle/>
          <a:p>
            <a:pPr lvl="0"/>
            <a:r>
              <a:rPr lang="en-IN" sz="2800" b="1" dirty="0" smtClean="0">
                <a:effectLst/>
                <a:latin typeface="Maiandra GD" pitchFamily="34" charset="0"/>
              </a:rPr>
              <a:t/>
            </a:r>
            <a:br>
              <a:rPr lang="en-IN" sz="2800" b="1" dirty="0" smtClean="0">
                <a:effectLst/>
                <a:latin typeface="Maiandra GD" pitchFamily="34" charset="0"/>
              </a:rPr>
            </a:br>
            <a:r>
              <a:rPr lang="en-IN" sz="2800" b="1" dirty="0" smtClean="0">
                <a:solidFill>
                  <a:srgbClr val="002060"/>
                </a:solidFill>
                <a:effectLst/>
                <a:latin typeface="Maiandra GD" pitchFamily="34" charset="0"/>
              </a:rPr>
              <a:t>Introduction</a:t>
            </a:r>
            <a:r>
              <a:rPr lang="en-IN" dirty="0">
                <a:solidFill>
                  <a:srgbClr val="00B0F0"/>
                </a:solidFill>
                <a:effectLst/>
                <a:latin typeface="Maiandra GD" pitchFamily="34" charset="0"/>
              </a:rPr>
              <a:t/>
            </a:r>
            <a:br>
              <a:rPr lang="en-IN" dirty="0">
                <a:solidFill>
                  <a:srgbClr val="00B0F0"/>
                </a:solidFill>
                <a:effectLst/>
                <a:latin typeface="Maiandra GD" pitchFamily="34" charset="0"/>
              </a:rPr>
            </a:br>
            <a:endParaRPr lang="en-IN" dirty="0">
              <a:solidFill>
                <a:srgbClr val="00B0F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667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14282" y="1071546"/>
            <a:ext cx="8496944" cy="464347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20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Assess </a:t>
            </a:r>
            <a:r>
              <a:rPr lang="en-IN" dirty="0">
                <a:latin typeface="Maiandra GD" pitchFamily="34" charset="0"/>
              </a:rPr>
              <a:t>the year wise growth of literature in selected chemistry </a:t>
            </a:r>
            <a:endParaRPr lang="en-IN" dirty="0" smtClean="0">
              <a:latin typeface="Maiandra GD" pitchFamily="34" charset="0"/>
            </a:endParaRPr>
          </a:p>
          <a:p>
            <a:pPr lvl="0" algn="just">
              <a:lnSpc>
                <a:spcPct val="200000"/>
              </a:lnSpc>
              <a:buClr>
                <a:srgbClr val="E6541A"/>
              </a:buClr>
            </a:pPr>
            <a:r>
              <a:rPr lang="en-IN" dirty="0">
                <a:latin typeface="Maiandra GD" pitchFamily="34" charset="0"/>
              </a:rPr>
              <a:t> </a:t>
            </a:r>
            <a:r>
              <a:rPr lang="en-IN" dirty="0" smtClean="0">
                <a:latin typeface="Maiandra GD" pitchFamily="34" charset="0"/>
              </a:rPr>
              <a:t>    e-journals</a:t>
            </a:r>
            <a:r>
              <a:rPr lang="en-IN" dirty="0">
                <a:latin typeface="Maiandra GD" pitchFamily="34" charset="0"/>
              </a:rPr>
              <a:t>.</a:t>
            </a:r>
          </a:p>
          <a:p>
            <a:pPr marL="342900" lvl="0" indent="-342900" algn="just">
              <a:lnSpc>
                <a:spcPct val="20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Identify </a:t>
            </a:r>
            <a:r>
              <a:rPr lang="en-IN" dirty="0">
                <a:latin typeface="Maiandra GD" pitchFamily="34" charset="0"/>
              </a:rPr>
              <a:t>the citation analysis and </a:t>
            </a:r>
            <a:r>
              <a:rPr lang="en-IN" dirty="0" smtClean="0">
                <a:latin typeface="Maiandra GD" pitchFamily="34" charset="0"/>
              </a:rPr>
              <a:t>h-index.</a:t>
            </a:r>
            <a:endParaRPr lang="en-IN" dirty="0">
              <a:latin typeface="Maiandra GD" pitchFamily="34" charset="0"/>
            </a:endParaRPr>
          </a:p>
          <a:p>
            <a:pPr marL="342900" lvl="0" indent="-342900" algn="just">
              <a:lnSpc>
                <a:spcPct val="20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Determine </a:t>
            </a:r>
            <a:r>
              <a:rPr lang="en-IN" dirty="0">
                <a:latin typeface="Maiandra GD" pitchFamily="34" charset="0"/>
              </a:rPr>
              <a:t>the country wise </a:t>
            </a:r>
            <a:r>
              <a:rPr lang="en-IN" dirty="0" smtClean="0">
                <a:latin typeface="Maiandra GD" pitchFamily="34" charset="0"/>
              </a:rPr>
              <a:t>contribution.</a:t>
            </a:r>
            <a:endParaRPr lang="en-IN" dirty="0">
              <a:latin typeface="Maiandra GD" pitchFamily="34" charset="0"/>
            </a:endParaRPr>
          </a:p>
          <a:p>
            <a:pPr marL="342900" lvl="0" indent="-342900" algn="just">
              <a:lnSpc>
                <a:spcPct val="20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Know </a:t>
            </a:r>
            <a:r>
              <a:rPr lang="en-IN" dirty="0">
                <a:latin typeface="Maiandra GD" pitchFamily="34" charset="0"/>
              </a:rPr>
              <a:t>the ratio of single vs. Multi-authored articles.</a:t>
            </a:r>
          </a:p>
          <a:p>
            <a:pPr marL="342900" lvl="0" indent="-342900" algn="just">
              <a:lnSpc>
                <a:spcPct val="20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Calculate </a:t>
            </a:r>
            <a:r>
              <a:rPr lang="en-IN" dirty="0">
                <a:latin typeface="Maiandra GD" pitchFamily="34" charset="0"/>
              </a:rPr>
              <a:t>the measures of authorship.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488" y="428604"/>
            <a:ext cx="3071834" cy="571504"/>
          </a:xfrm>
        </p:spPr>
        <p:txBody>
          <a:bodyPr>
            <a:noAutofit/>
          </a:bodyPr>
          <a:lstStyle/>
          <a:p>
            <a:r>
              <a:rPr lang="en-IN" sz="2500" dirty="0" smtClean="0">
                <a:solidFill>
                  <a:srgbClr val="002060"/>
                </a:solidFill>
                <a:latin typeface="Maiandra GD" pitchFamily="34" charset="0"/>
              </a:rPr>
              <a:t>Objectives</a:t>
            </a:r>
            <a:endParaRPr lang="en-IN" sz="2500" b="0" dirty="0">
              <a:solidFill>
                <a:srgbClr val="00206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591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424936" cy="525658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Maiandra GD" pitchFamily="34" charset="0"/>
              </a:rPr>
              <a:t>The </a:t>
            </a:r>
            <a:r>
              <a:rPr lang="en-IN" dirty="0">
                <a:latin typeface="Maiandra GD" pitchFamily="34" charset="0"/>
              </a:rPr>
              <a:t>study is limited to five chemistry e-journals for the period of 10 years. The five e-journals such as ; </a:t>
            </a:r>
            <a:endParaRPr lang="en-IN" dirty="0" smtClean="0"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Journal </a:t>
            </a:r>
            <a:r>
              <a:rPr lang="en-IN" dirty="0">
                <a:latin typeface="Maiandra GD" pitchFamily="34" charset="0"/>
              </a:rPr>
              <a:t>of the American Chemical Society, </a:t>
            </a:r>
            <a:endParaRPr lang="en-IN" dirty="0" smtClean="0"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Inorganic </a:t>
            </a:r>
            <a:r>
              <a:rPr lang="en-IN" dirty="0">
                <a:latin typeface="Maiandra GD" pitchFamily="34" charset="0"/>
              </a:rPr>
              <a:t>Chemistry, </a:t>
            </a:r>
            <a:endParaRPr lang="en-IN" dirty="0" smtClean="0"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Journal </a:t>
            </a:r>
            <a:r>
              <a:rPr lang="en-IN" dirty="0">
                <a:latin typeface="Maiandra GD" pitchFamily="34" charset="0"/>
              </a:rPr>
              <a:t>of Chemical Education, </a:t>
            </a:r>
            <a:endParaRPr lang="en-IN" dirty="0" smtClean="0"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>
                <a:latin typeface="Maiandra GD" pitchFamily="34" charset="0"/>
              </a:rPr>
              <a:t>Organic </a:t>
            </a:r>
            <a:r>
              <a:rPr lang="en-IN" dirty="0" smtClean="0">
                <a:latin typeface="Maiandra GD" pitchFamily="34" charset="0"/>
              </a:rPr>
              <a:t>Letters and </a:t>
            </a: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Organometallics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Maiandra GD" pitchFamily="34" charset="0"/>
              </a:rPr>
              <a:t>On the basis of WoS, obtained data from </a:t>
            </a:r>
            <a:r>
              <a:rPr lang="en-IN" dirty="0">
                <a:latin typeface="Maiandra GD" pitchFamily="34" charset="0"/>
              </a:rPr>
              <a:t>the five chemistry e-journals </a:t>
            </a:r>
            <a:r>
              <a:rPr lang="en-IN" dirty="0" smtClean="0">
                <a:latin typeface="Maiandra GD" pitchFamily="34" charset="0"/>
              </a:rPr>
              <a:t>is 15205 articles </a:t>
            </a:r>
            <a:r>
              <a:rPr lang="en-IN" dirty="0">
                <a:latin typeface="Maiandra GD" pitchFamily="34" charset="0"/>
              </a:rPr>
              <a:t>for the period of </a:t>
            </a:r>
            <a:r>
              <a:rPr lang="en-IN" dirty="0" smtClean="0">
                <a:latin typeface="Maiandra GD" pitchFamily="34" charset="0"/>
              </a:rPr>
              <a:t>2009-2018. </a:t>
            </a:r>
            <a:r>
              <a:rPr lang="en-IN" dirty="0">
                <a:latin typeface="Maiandra GD" pitchFamily="34" charset="0"/>
              </a:rPr>
              <a:t>To fulfil the objectives of the study the collected data was further analysed based on bibliometrics criteria.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5984" y="500042"/>
            <a:ext cx="4735998" cy="500066"/>
          </a:xfrm>
        </p:spPr>
        <p:txBody>
          <a:bodyPr>
            <a:normAutofit fontScale="90000"/>
          </a:bodyPr>
          <a:lstStyle/>
          <a:p>
            <a:r>
              <a:rPr lang="en-IN" sz="2800" dirty="0" smtClean="0">
                <a:solidFill>
                  <a:srgbClr val="00B0F0"/>
                </a:solidFill>
                <a:latin typeface="Maiandra GD" pitchFamily="34" charset="0"/>
              </a:rPr>
              <a:t/>
            </a:r>
            <a:br>
              <a:rPr lang="en-IN" sz="2800" dirty="0" smtClean="0">
                <a:solidFill>
                  <a:srgbClr val="00B0F0"/>
                </a:solidFill>
                <a:latin typeface="Maiandra GD" pitchFamily="34" charset="0"/>
              </a:rPr>
            </a:br>
            <a:r>
              <a:rPr lang="en-IN" sz="2800" dirty="0" smtClean="0">
                <a:solidFill>
                  <a:srgbClr val="002060"/>
                </a:solidFill>
                <a:latin typeface="Maiandra GD" pitchFamily="34" charset="0"/>
              </a:rPr>
              <a:t>Scope </a:t>
            </a:r>
            <a:r>
              <a:rPr lang="en-IN" sz="2800" dirty="0">
                <a:solidFill>
                  <a:srgbClr val="002060"/>
                </a:solidFill>
                <a:latin typeface="Maiandra GD" pitchFamily="34" charset="0"/>
              </a:rPr>
              <a:t>and </a:t>
            </a:r>
            <a:r>
              <a:rPr lang="en-IN" sz="2800" dirty="0" smtClean="0">
                <a:solidFill>
                  <a:srgbClr val="002060"/>
                </a:solidFill>
                <a:latin typeface="Maiandra GD" pitchFamily="34" charset="0"/>
              </a:rPr>
              <a:t>Limitations</a:t>
            </a:r>
            <a:r>
              <a:rPr lang="en-IN" dirty="0">
                <a:solidFill>
                  <a:srgbClr val="00B0F0"/>
                </a:solidFill>
                <a:latin typeface="Maiandra GD" pitchFamily="34" charset="0"/>
              </a:rPr>
              <a:t/>
            </a:r>
            <a:br>
              <a:rPr lang="en-IN" dirty="0">
                <a:solidFill>
                  <a:srgbClr val="00B0F0"/>
                </a:solidFill>
                <a:latin typeface="Maiandra GD" pitchFamily="34" charset="0"/>
              </a:rPr>
            </a:br>
            <a:endParaRPr lang="en-IN" dirty="0">
              <a:solidFill>
                <a:srgbClr val="00B0F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098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00034" y="1500174"/>
            <a:ext cx="8350968" cy="44644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Maiandra GD" pitchFamily="34" charset="0"/>
              </a:rPr>
              <a:t>The </a:t>
            </a:r>
            <a:r>
              <a:rPr lang="en-IN" dirty="0">
                <a:latin typeface="Maiandra GD" pitchFamily="34" charset="0"/>
              </a:rPr>
              <a:t>present study is based with analysis of chemistry articles of five e-journals; </a:t>
            </a:r>
            <a:endParaRPr lang="en-IN" dirty="0" smtClean="0"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Selection </a:t>
            </a:r>
            <a:r>
              <a:rPr lang="en-IN" dirty="0">
                <a:latin typeface="Maiandra GD" pitchFamily="34" charset="0"/>
              </a:rPr>
              <a:t>of e-journals is purely on basis of availability of e-journals in University of Mysore which are indexed in Web of Knowledge. </a:t>
            </a:r>
            <a:endParaRPr lang="en-IN" dirty="0" smtClean="0">
              <a:latin typeface="Maiandra GD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E6541A"/>
              </a:buClr>
              <a:buFont typeface="Wingdings" pitchFamily="2" charset="2"/>
              <a:buChar char="Ø"/>
            </a:pPr>
            <a:r>
              <a:rPr lang="en-IN" dirty="0" smtClean="0">
                <a:latin typeface="Maiandra GD" pitchFamily="34" charset="0"/>
              </a:rPr>
              <a:t>The </a:t>
            </a:r>
            <a:r>
              <a:rPr lang="en-IN" dirty="0">
                <a:latin typeface="Maiandra GD" pitchFamily="34" charset="0"/>
              </a:rPr>
              <a:t>data set of </a:t>
            </a:r>
            <a:r>
              <a:rPr lang="en-IN" dirty="0" smtClean="0">
                <a:latin typeface="Maiandra GD" pitchFamily="34" charset="0"/>
              </a:rPr>
              <a:t>15205 articles were retrieved </a:t>
            </a:r>
            <a:r>
              <a:rPr lang="en-IN" dirty="0">
                <a:latin typeface="Maiandra GD" pitchFamily="34" charset="0"/>
              </a:rPr>
              <a:t>from five chemistry e-journals for the period of ten years i.e. 2009 to 2018 were extracted to MS-Excel from web of Knowledge and analysed with basic attributes of </a:t>
            </a:r>
            <a:r>
              <a:rPr lang="en-IN" dirty="0" smtClean="0">
                <a:latin typeface="Maiandra GD" pitchFamily="34" charset="0"/>
              </a:rPr>
              <a:t>bibliometrics.</a:t>
            </a:r>
            <a:endParaRPr lang="en-IN" dirty="0">
              <a:latin typeface="Maiandra GD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3728" y="404664"/>
            <a:ext cx="4577680" cy="595444"/>
          </a:xfrm>
        </p:spPr>
        <p:txBody>
          <a:bodyPr>
            <a:normAutofit fontScale="90000"/>
          </a:bodyPr>
          <a:lstStyle/>
          <a:p>
            <a:r>
              <a:rPr lang="en-IN" sz="2800" dirty="0" smtClean="0">
                <a:solidFill>
                  <a:srgbClr val="002060"/>
                </a:solidFill>
                <a:latin typeface="Maiandra GD" pitchFamily="34" charset="0"/>
              </a:rPr>
              <a:t>Methods </a:t>
            </a:r>
            <a:r>
              <a:rPr lang="en-IN" sz="2800" dirty="0">
                <a:solidFill>
                  <a:srgbClr val="002060"/>
                </a:solidFill>
                <a:latin typeface="Maiandra GD" pitchFamily="34" charset="0"/>
              </a:rPr>
              <a:t>and </a:t>
            </a:r>
            <a:r>
              <a:rPr lang="en-IN" sz="2800" dirty="0" smtClean="0">
                <a:solidFill>
                  <a:srgbClr val="002060"/>
                </a:solidFill>
                <a:latin typeface="Maiandra GD" pitchFamily="34" charset="0"/>
              </a:rPr>
              <a:t>Tools</a:t>
            </a:r>
            <a:r>
              <a:rPr lang="en-IN" dirty="0">
                <a:solidFill>
                  <a:srgbClr val="00B0F0"/>
                </a:solidFill>
              </a:rPr>
              <a:t/>
            </a:r>
            <a:br>
              <a:rPr lang="en-IN" dirty="0">
                <a:solidFill>
                  <a:srgbClr val="00B0F0"/>
                </a:solidFill>
              </a:rPr>
            </a:b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878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28596" y="1357298"/>
            <a:ext cx="8229600" cy="4539208"/>
          </a:xfrm>
        </p:spPr>
        <p:txBody>
          <a:bodyPr/>
          <a:lstStyle/>
          <a:p>
            <a:r>
              <a:rPr lang="en-IN" b="1" dirty="0">
                <a:solidFill>
                  <a:srgbClr val="00B0F0"/>
                </a:solidFill>
                <a:latin typeface="Maiandra GD" pitchFamily="34" charset="0"/>
              </a:rPr>
              <a:t>Year-wise scattering of </a:t>
            </a:r>
            <a:r>
              <a:rPr lang="en-IN" b="1" dirty="0" smtClean="0">
                <a:solidFill>
                  <a:srgbClr val="00B0F0"/>
                </a:solidFill>
                <a:latin typeface="Maiandra GD" pitchFamily="34" charset="0"/>
              </a:rPr>
              <a:t>publications</a:t>
            </a:r>
            <a:endParaRPr lang="en-IN" dirty="0">
              <a:solidFill>
                <a:srgbClr val="00B0F0"/>
              </a:solidFill>
              <a:latin typeface="Maiandra GD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264696" cy="701040"/>
          </a:xfrm>
        </p:spPr>
        <p:txBody>
          <a:bodyPr>
            <a:noAutofit/>
          </a:bodyPr>
          <a:lstStyle/>
          <a:p>
            <a:r>
              <a:rPr lang="en-IN" sz="2500" dirty="0">
                <a:solidFill>
                  <a:srgbClr val="002060"/>
                </a:solidFill>
                <a:latin typeface="Maiandra GD" pitchFamily="34" charset="0"/>
              </a:rPr>
              <a:t>Data analysis and Interpretation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87254065"/>
              </p:ext>
            </p:extLst>
          </p:nvPr>
        </p:nvGraphicFramePr>
        <p:xfrm>
          <a:off x="785786" y="2000240"/>
          <a:ext cx="7704856" cy="425914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154580"/>
                <a:gridCol w="1812907"/>
                <a:gridCol w="1737369"/>
              </a:tblGrid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E-Journals </a:t>
                      </a:r>
                      <a:endParaRPr lang="en-IN" sz="20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Total Articles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(2009-2018)</a:t>
                      </a:r>
                      <a:endParaRPr lang="en-IN" sz="20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%</a:t>
                      </a:r>
                      <a:endParaRPr lang="en-IN" sz="20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9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3575" algn="l"/>
                        </a:tabLst>
                      </a:pPr>
                      <a:r>
                        <a:rPr lang="en-IN" sz="2000" dirty="0" smtClean="0">
                          <a:effectLst/>
                          <a:latin typeface="Maiandra GD" pitchFamily="34" charset="0"/>
                        </a:rPr>
                        <a:t>Journal</a:t>
                      </a:r>
                      <a:r>
                        <a:rPr lang="en-IN" sz="2000" baseline="0" dirty="0" smtClean="0">
                          <a:effectLst/>
                          <a:latin typeface="Maiandra GD" pitchFamily="34" charset="0"/>
                        </a:rPr>
                        <a:t> of American Chemical Society</a:t>
                      </a:r>
                      <a:endParaRPr lang="en-IN" sz="2000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>
                          <a:effectLst/>
                          <a:latin typeface="Maiandra GD" pitchFamily="34" charset="0"/>
                        </a:rPr>
                        <a:t>4274</a:t>
                      </a:r>
                      <a:endParaRPr lang="en-IN" sz="2000" b="1" dirty="0" smtClean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Maiandra GD" pitchFamily="34" charset="0"/>
                        </a:rPr>
                        <a:t>28.10</a:t>
                      </a:r>
                      <a:endParaRPr lang="en-IN" sz="20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Maiandra GD" pitchFamily="34" charset="0"/>
                        </a:rPr>
                        <a:t>Inorganic Chemistry</a:t>
                      </a:r>
                      <a:endParaRPr lang="en-IN" sz="2000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>
                          <a:effectLst/>
                          <a:latin typeface="Maiandra GD" pitchFamily="34" charset="0"/>
                        </a:rPr>
                        <a:t>3406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Maiandra GD" pitchFamily="34" charset="0"/>
                        </a:rPr>
                        <a:t>22.40</a:t>
                      </a:r>
                      <a:endParaRPr lang="en-IN" sz="20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9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Journal of Chemical Education</a:t>
                      </a:r>
                      <a:endParaRPr lang="en-IN" sz="2000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Maiandra GD" pitchFamily="34" charset="0"/>
                        </a:rPr>
                        <a:t>3111</a:t>
                      </a:r>
                      <a:endParaRPr lang="en-IN" sz="2000" b="1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20.46</a:t>
                      </a:r>
                      <a:endParaRPr lang="en-IN" sz="20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9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Maiandra GD" pitchFamily="34" charset="0"/>
                        </a:rPr>
                        <a:t>Organic Letters</a:t>
                      </a:r>
                      <a:endParaRPr lang="en-IN" sz="200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2222</a:t>
                      </a:r>
                      <a:endParaRPr lang="en-IN" sz="20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14.61</a:t>
                      </a:r>
                      <a:endParaRPr lang="en-IN" sz="20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9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Organometallics</a:t>
                      </a:r>
                      <a:endParaRPr lang="en-IN" sz="2000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Maiandra GD" pitchFamily="34" charset="0"/>
                        </a:rPr>
                        <a:t>2192</a:t>
                      </a:r>
                      <a:endParaRPr lang="en-IN" sz="2000" b="1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14.41</a:t>
                      </a:r>
                      <a:endParaRPr lang="en-IN" sz="20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995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Total</a:t>
                      </a:r>
                      <a:endParaRPr lang="en-IN" sz="2000" b="1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15205</a:t>
                      </a:r>
                      <a:endParaRPr lang="en-IN" sz="2000" b="1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100</a:t>
                      </a:r>
                      <a:endParaRPr lang="en-IN" sz="2000" b="1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5646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28596" y="500042"/>
            <a:ext cx="8435280" cy="5187280"/>
          </a:xfrm>
        </p:spPr>
        <p:txBody>
          <a:bodyPr/>
          <a:lstStyle/>
          <a:p>
            <a:r>
              <a:rPr lang="en-IN" b="1" dirty="0">
                <a:solidFill>
                  <a:srgbClr val="00B0F0"/>
                </a:solidFill>
                <a:latin typeface="Maiandra GD" pitchFamily="34" charset="0"/>
              </a:rPr>
              <a:t>Citation </a:t>
            </a:r>
            <a:r>
              <a:rPr lang="en-IN" b="1" dirty="0" smtClean="0">
                <a:solidFill>
                  <a:srgbClr val="00B0F0"/>
                </a:solidFill>
                <a:latin typeface="Maiandra GD" pitchFamily="34" charset="0"/>
              </a:rPr>
              <a:t>Analysis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43900" y="16933"/>
            <a:ext cx="964190" cy="340233"/>
          </a:xfrm>
        </p:spPr>
        <p:txBody>
          <a:bodyPr>
            <a:normAutofit fontScale="90000"/>
          </a:bodyPr>
          <a:lstStyle/>
          <a:p>
            <a:r>
              <a:rPr lang="en-IN" i="1" dirty="0" smtClean="0">
                <a:solidFill>
                  <a:srgbClr val="E6541A"/>
                </a:solidFill>
                <a:latin typeface="Book Antiqua" pitchFamily="18" charset="0"/>
              </a:rPr>
              <a:t>C</a:t>
            </a:r>
            <a:r>
              <a:rPr lang="en-IN" i="1" cap="none" dirty="0" smtClean="0">
                <a:solidFill>
                  <a:srgbClr val="E6541A"/>
                </a:solidFill>
                <a:latin typeface="Book Antiqua" pitchFamily="18" charset="0"/>
              </a:rPr>
              <a:t>ont</a:t>
            </a:r>
            <a:r>
              <a:rPr lang="en-IN" i="1" dirty="0" smtClean="0">
                <a:solidFill>
                  <a:srgbClr val="E6541A"/>
                </a:solidFill>
                <a:latin typeface="Book Antiqua" pitchFamily="18" charset="0"/>
              </a:rPr>
              <a:t>.</a:t>
            </a:r>
            <a:endParaRPr lang="en-IN" i="1" dirty="0">
              <a:solidFill>
                <a:srgbClr val="E6541A"/>
              </a:solidFill>
              <a:latin typeface="Book Antiqu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04157542"/>
              </p:ext>
            </p:extLst>
          </p:nvPr>
        </p:nvGraphicFramePr>
        <p:xfrm>
          <a:off x="285720" y="1000108"/>
          <a:ext cx="8572560" cy="4734473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810026"/>
                <a:gridCol w="1537870"/>
                <a:gridCol w="1074888"/>
                <a:gridCol w="1074888"/>
                <a:gridCol w="1074888"/>
              </a:tblGrid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E-Journal</a:t>
                      </a:r>
                      <a:endParaRPr lang="en-IN" sz="20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Total Paper</a:t>
                      </a:r>
                      <a:endParaRPr lang="en-IN" sz="20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Total citation</a:t>
                      </a:r>
                      <a:endParaRPr lang="en-IN" sz="20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ACPP </a:t>
                      </a:r>
                      <a:endParaRPr lang="en-IN" sz="20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h-Index</a:t>
                      </a:r>
                      <a:endParaRPr lang="en-IN" sz="20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</a:tr>
              <a:tr h="872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Journal of American Chemical Society </a:t>
                      </a:r>
                      <a:endParaRPr lang="en-IN" sz="2000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4274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152340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51.51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175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</a:tr>
              <a:tr h="841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Inorganic Chemistry</a:t>
                      </a:r>
                      <a:endParaRPr lang="en-IN" sz="2000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3406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41564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>
                          <a:effectLst/>
                          <a:latin typeface="Maiandra GD" pitchFamily="34" charset="0"/>
                        </a:rPr>
                        <a:t>17.53</a:t>
                      </a:r>
                      <a:endParaRPr lang="en-IN" sz="2000" b="1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75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</a:tr>
              <a:tr h="721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Organic Letters</a:t>
                      </a:r>
                      <a:endParaRPr lang="en-IN" sz="2000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>
                          <a:effectLst/>
                          <a:latin typeface="Maiandra GD" pitchFamily="34" charset="0"/>
                        </a:rPr>
                        <a:t>2222</a:t>
                      </a:r>
                      <a:endParaRPr lang="en-IN" sz="2000" b="1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37905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24.39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87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</a:tr>
              <a:tr h="721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Organometallics</a:t>
                      </a:r>
                      <a:endParaRPr lang="en-IN" sz="2000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>
                          <a:effectLst/>
                          <a:latin typeface="Maiandra GD" pitchFamily="34" charset="0"/>
                        </a:rPr>
                        <a:t>2192</a:t>
                      </a:r>
                      <a:endParaRPr lang="en-IN" sz="2000" b="1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>
                          <a:effectLst/>
                          <a:latin typeface="Maiandra GD" pitchFamily="34" charset="0"/>
                        </a:rPr>
                        <a:t>24515</a:t>
                      </a:r>
                      <a:endParaRPr lang="en-IN" sz="2000" b="1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18.88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65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</a:tr>
              <a:tr h="721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Journal of Chemical Education</a:t>
                      </a:r>
                      <a:endParaRPr lang="en-IN" sz="2000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3111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7550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5.12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  <a:latin typeface="Maiandra GD" pitchFamily="34" charset="0"/>
                        </a:rPr>
                        <a:t>33</a:t>
                      </a:r>
                      <a:endParaRPr lang="en-IN" sz="2000" b="1" dirty="0">
                        <a:effectLst/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6479" marR="66479" marT="923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143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28596" y="500042"/>
            <a:ext cx="8352928" cy="4824536"/>
          </a:xfrm>
        </p:spPr>
        <p:txBody>
          <a:bodyPr/>
          <a:lstStyle/>
          <a:p>
            <a:r>
              <a:rPr lang="en-IN" b="1" dirty="0">
                <a:solidFill>
                  <a:srgbClr val="00B0F0"/>
                </a:solidFill>
                <a:latin typeface="Maiandra GD" pitchFamily="34" charset="0"/>
              </a:rPr>
              <a:t>Indian Research </a:t>
            </a:r>
            <a:r>
              <a:rPr lang="en-IN" b="1" dirty="0" smtClean="0">
                <a:solidFill>
                  <a:srgbClr val="00B0F0"/>
                </a:solidFill>
                <a:latin typeface="Maiandra GD" pitchFamily="34" charset="0"/>
              </a:rPr>
              <a:t>Output</a:t>
            </a:r>
          </a:p>
          <a:p>
            <a:endParaRPr lang="en-IN" dirty="0">
              <a:solidFill>
                <a:srgbClr val="00B0F0"/>
              </a:solidFill>
              <a:latin typeface="Maiandra GD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15338" y="0"/>
            <a:ext cx="913794" cy="357166"/>
          </a:xfrm>
        </p:spPr>
        <p:txBody>
          <a:bodyPr>
            <a:normAutofit fontScale="90000"/>
          </a:bodyPr>
          <a:lstStyle/>
          <a:p>
            <a:r>
              <a:rPr lang="en-IN" i="1" cap="none" dirty="0" smtClean="0">
                <a:solidFill>
                  <a:srgbClr val="FF0000"/>
                </a:solidFill>
                <a:latin typeface="Book Antiqua" pitchFamily="18" charset="0"/>
              </a:rPr>
              <a:t>Cont.</a:t>
            </a:r>
            <a:endParaRPr lang="en-IN" i="1" cap="none" dirty="0">
              <a:solidFill>
                <a:srgbClr val="FF0000"/>
              </a:solidFill>
              <a:latin typeface="Book Antiqu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11293769"/>
              </p:ext>
            </p:extLst>
          </p:nvPr>
        </p:nvGraphicFramePr>
        <p:xfrm>
          <a:off x="357158" y="1000105"/>
          <a:ext cx="8358246" cy="485779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577206"/>
                <a:gridCol w="2002026"/>
                <a:gridCol w="1779014"/>
              </a:tblGrid>
              <a:tr h="693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E-Journal</a:t>
                      </a:r>
                      <a:endParaRPr lang="en-IN" sz="18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No. of articles</a:t>
                      </a:r>
                      <a:endParaRPr lang="en-IN" sz="18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%</a:t>
                      </a:r>
                      <a:endParaRPr lang="en-IN" sz="1800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3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Inorganic Chemistry</a:t>
                      </a:r>
                      <a:endParaRPr lang="en-IN" sz="1800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212</a:t>
                      </a:r>
                      <a:endParaRPr lang="en-IN" sz="18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Maiandra GD" pitchFamily="34" charset="0"/>
                        </a:rPr>
                        <a:t>47.32</a:t>
                      </a:r>
                      <a:endParaRPr lang="en-IN" sz="1800" b="1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3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Maiandra GD" pitchFamily="34" charset="0"/>
                        </a:rPr>
                        <a:t>Organic Letters</a:t>
                      </a:r>
                      <a:endParaRPr lang="en-IN" sz="180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105</a:t>
                      </a:r>
                      <a:endParaRPr lang="en-IN" sz="18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Maiandra GD" pitchFamily="34" charset="0"/>
                        </a:rPr>
                        <a:t>23.43</a:t>
                      </a:r>
                      <a:endParaRPr lang="en-IN" sz="1800" b="1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3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Maiandra GD" pitchFamily="34" charset="0"/>
                        </a:rPr>
                        <a:t>Organometallics</a:t>
                      </a:r>
                      <a:endParaRPr lang="en-IN" sz="180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61</a:t>
                      </a:r>
                      <a:endParaRPr lang="en-IN" sz="18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13.61</a:t>
                      </a:r>
                      <a:endParaRPr lang="en-IN" sz="18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3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Journal of American Chemical Society </a:t>
                      </a:r>
                      <a:endParaRPr lang="en-IN" sz="1800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48</a:t>
                      </a:r>
                      <a:endParaRPr lang="en-IN" sz="18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10.71</a:t>
                      </a:r>
                      <a:endParaRPr lang="en-IN" sz="18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3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Maiandra GD" pitchFamily="34" charset="0"/>
                        </a:rPr>
                        <a:t>Journal of Chemical Education</a:t>
                      </a:r>
                      <a:endParaRPr lang="en-IN" sz="180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22</a:t>
                      </a:r>
                      <a:endParaRPr lang="en-IN" sz="18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Maiandra GD" pitchFamily="34" charset="0"/>
                        </a:rPr>
                        <a:t>4.91</a:t>
                      </a:r>
                      <a:endParaRPr lang="en-IN" sz="1800" b="1" dirty="0"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39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Total</a:t>
                      </a:r>
                      <a:endParaRPr lang="en-IN" sz="1800" b="1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448</a:t>
                      </a:r>
                      <a:endParaRPr lang="en-IN" sz="1800" b="1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E6541A"/>
                          </a:solidFill>
                          <a:effectLst/>
                          <a:latin typeface="Maiandra GD" pitchFamily="34" charset="0"/>
                        </a:rPr>
                        <a:t>100</a:t>
                      </a:r>
                      <a:endParaRPr lang="en-IN" sz="1800" b="1" dirty="0">
                        <a:solidFill>
                          <a:srgbClr val="E6541A"/>
                        </a:solidFill>
                        <a:effectLst/>
                        <a:latin typeface="Maiandra G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7078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28596" y="428604"/>
            <a:ext cx="8229600" cy="4341548"/>
          </a:xfrm>
        </p:spPr>
        <p:txBody>
          <a:bodyPr/>
          <a:lstStyle/>
          <a:p>
            <a:r>
              <a:rPr lang="en-IN" b="1" dirty="0">
                <a:solidFill>
                  <a:srgbClr val="00B0F0"/>
                </a:solidFill>
                <a:latin typeface="Maiandra GD" pitchFamily="34" charset="0"/>
              </a:rPr>
              <a:t>Measures of </a:t>
            </a:r>
            <a:r>
              <a:rPr lang="en-IN" b="1" dirty="0" smtClean="0">
                <a:solidFill>
                  <a:srgbClr val="00B0F0"/>
                </a:solidFill>
                <a:latin typeface="Maiandra GD" pitchFamily="34" charset="0"/>
              </a:rPr>
              <a:t>Authorship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43900" y="0"/>
            <a:ext cx="964604" cy="357166"/>
          </a:xfrm>
        </p:spPr>
        <p:txBody>
          <a:bodyPr>
            <a:normAutofit fontScale="90000"/>
          </a:bodyPr>
          <a:lstStyle/>
          <a:p>
            <a:r>
              <a:rPr lang="en-IN" i="1" cap="none" dirty="0" smtClean="0">
                <a:solidFill>
                  <a:srgbClr val="FF0000"/>
                </a:solidFill>
                <a:latin typeface="Book Antiqua" pitchFamily="18" charset="0"/>
              </a:rPr>
              <a:t>Cont. </a:t>
            </a:r>
            <a:endParaRPr lang="en-IN" i="1" cap="none" dirty="0">
              <a:solidFill>
                <a:srgbClr val="FF0000"/>
              </a:solidFill>
              <a:latin typeface="Book Antiqu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77891326"/>
              </p:ext>
            </p:extLst>
          </p:nvPr>
        </p:nvGraphicFramePr>
        <p:xfrm>
          <a:off x="500034" y="928670"/>
          <a:ext cx="8215371" cy="514353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505443"/>
                <a:gridCol w="2236054"/>
                <a:gridCol w="2236054"/>
                <a:gridCol w="2237820"/>
              </a:tblGrid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E6541A"/>
                          </a:solidFill>
                          <a:effectLst/>
                        </a:rPr>
                        <a:t>Years</a:t>
                      </a:r>
                      <a:endParaRPr lang="en-IN" sz="1800" dirty="0">
                        <a:solidFill>
                          <a:srgbClr val="E6541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E6541A"/>
                          </a:solidFill>
                          <a:effectLst/>
                        </a:rPr>
                        <a:t>DC</a:t>
                      </a:r>
                      <a:endParaRPr lang="en-IN" sz="1800" dirty="0">
                        <a:solidFill>
                          <a:srgbClr val="E6541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E6541A"/>
                          </a:solidFill>
                          <a:effectLst/>
                        </a:rPr>
                        <a:t>CC</a:t>
                      </a:r>
                      <a:endParaRPr lang="en-IN" sz="1800" dirty="0">
                        <a:solidFill>
                          <a:srgbClr val="E6541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E6541A"/>
                          </a:solidFill>
                          <a:effectLst/>
                        </a:rPr>
                        <a:t>CI</a:t>
                      </a:r>
                      <a:endParaRPr lang="en-IN" sz="1800" dirty="0">
                        <a:solidFill>
                          <a:srgbClr val="E6541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2009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0.78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0.53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0.33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2010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0.89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0.6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0.33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2011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0.86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0.59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0.30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2012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0.87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0.59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0.31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2013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0.89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0.63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0.28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2014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0.90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0.61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0.36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2015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0.88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0.61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0.22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2016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0.91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0.61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0.31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2017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0.83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0.58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0.31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2018</a:t>
                      </a:r>
                      <a:endParaRPr lang="en-IN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0.89</a:t>
                      </a:r>
                      <a:endParaRPr lang="en-IN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0.62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0.29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E6541A"/>
                          </a:solidFill>
                          <a:effectLst/>
                        </a:rPr>
                        <a:t>Total</a:t>
                      </a:r>
                      <a:endParaRPr lang="en-IN" sz="1800" b="1" dirty="0">
                        <a:solidFill>
                          <a:srgbClr val="E6541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E6541A"/>
                          </a:solidFill>
                          <a:effectLst/>
                        </a:rPr>
                        <a:t>0.87</a:t>
                      </a:r>
                      <a:endParaRPr lang="en-IN" sz="1800" b="1" dirty="0">
                        <a:solidFill>
                          <a:srgbClr val="E6541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E6541A"/>
                          </a:solidFill>
                          <a:effectLst/>
                        </a:rPr>
                        <a:t>0.60</a:t>
                      </a:r>
                      <a:endParaRPr lang="en-IN" sz="1800" b="1" dirty="0">
                        <a:solidFill>
                          <a:srgbClr val="E6541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E6541A"/>
                          </a:solidFill>
                          <a:effectLst/>
                        </a:rPr>
                        <a:t>0.30</a:t>
                      </a:r>
                      <a:endParaRPr lang="en-IN" sz="1800" b="1" dirty="0">
                        <a:solidFill>
                          <a:srgbClr val="E6541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507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827</Words>
  <Application>Microsoft Office PowerPoint</Application>
  <PresentationFormat>On-screen Show (4:3)</PresentationFormat>
  <Paragraphs>185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BlackTie</vt:lpstr>
      <vt:lpstr>SCIENTOMETRIC DIMENSION OF  RESEARCH IN CHEMISTRY </vt:lpstr>
      <vt:lpstr> Introduction </vt:lpstr>
      <vt:lpstr>Objectives</vt:lpstr>
      <vt:lpstr> Scope and Limitations </vt:lpstr>
      <vt:lpstr>Methods and Tools </vt:lpstr>
      <vt:lpstr>Data analysis and Interpretation</vt:lpstr>
      <vt:lpstr>Cont.</vt:lpstr>
      <vt:lpstr>Cont.</vt:lpstr>
      <vt:lpstr>Cont. </vt:lpstr>
      <vt:lpstr> Outcomes of the Study </vt:lpstr>
      <vt:lpstr>Conclusion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SCIENTOMETRIC DIMENSION OF RESEARCH IN CHEMISTRY</dc:title>
  <dc:creator>Windows User</dc:creator>
  <cp:lastModifiedBy>LIB</cp:lastModifiedBy>
  <cp:revision>47</cp:revision>
  <dcterms:created xsi:type="dcterms:W3CDTF">2019-11-16T13:11:38Z</dcterms:created>
  <dcterms:modified xsi:type="dcterms:W3CDTF">2019-11-22T11:54:05Z</dcterms:modified>
</cp:coreProperties>
</file>