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1" r:id="rId3"/>
    <p:sldId id="334" r:id="rId4"/>
    <p:sldId id="301" r:id="rId5"/>
    <p:sldId id="296" r:id="rId6"/>
    <p:sldId id="280" r:id="rId7"/>
    <p:sldId id="281" r:id="rId8"/>
    <p:sldId id="340" r:id="rId9"/>
    <p:sldId id="297" r:id="rId10"/>
    <p:sldId id="283" r:id="rId11"/>
    <p:sldId id="341" r:id="rId12"/>
    <p:sldId id="299" r:id="rId13"/>
    <p:sldId id="298" r:id="rId14"/>
    <p:sldId id="318" r:id="rId15"/>
    <p:sldId id="319" r:id="rId16"/>
    <p:sldId id="322" r:id="rId17"/>
    <p:sldId id="323" r:id="rId18"/>
    <p:sldId id="335" r:id="rId19"/>
    <p:sldId id="343" r:id="rId20"/>
    <p:sldId id="345" r:id="rId21"/>
    <p:sldId id="342" r:id="rId22"/>
    <p:sldId id="344" r:id="rId23"/>
    <p:sldId id="320" r:id="rId24"/>
    <p:sldId id="346" r:id="rId25"/>
    <p:sldId id="288" r:id="rId26"/>
    <p:sldId id="336" r:id="rId27"/>
    <p:sldId id="338" r:id="rId28"/>
    <p:sldId id="33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33CC"/>
    <a:srgbClr val="D1E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48" autoAdjust="0"/>
  </p:normalViewPr>
  <p:slideViewPr>
    <p:cSldViewPr>
      <p:cViewPr varScale="1">
        <p:scale>
          <a:sx n="61" d="100"/>
          <a:sy n="61" d="100"/>
        </p:scale>
        <p:origin x="13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3E3C0-4ECC-42A4-893F-D185A0FA7F8A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0E01-65EC-4E94-A3C5-6EE812746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90E01-65EC-4E94-A3C5-6EE8127461D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90E01-65EC-4E94-A3C5-6EE8127461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00FF"/>
          </a:solidFill>
        </p:spPr>
        <p:txBody>
          <a:bodyPr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1C97-25F9-410B-B6DF-5D9289CE496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8459-955C-4EB3-90AA-4C6EE8EA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vkonnur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edocs/pubdocs/en/wipo_pub_gii_2019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3886200"/>
            <a:ext cx="9144000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Dr. PV </a:t>
            </a:r>
            <a:r>
              <a:rPr lang="en-US" b="1" dirty="0" err="1">
                <a:solidFill>
                  <a:srgbClr val="C00000"/>
                </a:solidFill>
              </a:rPr>
              <a:t>Konnur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President, LIS Academy, Bangalore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Advisor, VTU E-Resource </a:t>
            </a:r>
            <a:r>
              <a:rPr lang="en-US" sz="2000" b="1" dirty="0" smtClean="0">
                <a:solidFill>
                  <a:srgbClr val="C00000"/>
                </a:solidFill>
              </a:rPr>
              <a:t>Consortium, Belagavi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Syndicate Member, </a:t>
            </a:r>
            <a:r>
              <a:rPr lang="en-US" sz="2000" b="1" dirty="0" err="1">
                <a:solidFill>
                  <a:srgbClr val="C00000"/>
                </a:solidFill>
              </a:rPr>
              <a:t>Kuvempu</a:t>
            </a:r>
            <a:r>
              <a:rPr lang="en-US" sz="2000" b="1" dirty="0">
                <a:solidFill>
                  <a:srgbClr val="C00000"/>
                </a:solidFill>
              </a:rPr>
              <a:t> University, </a:t>
            </a:r>
            <a:r>
              <a:rPr lang="en-US" sz="2000" b="1" dirty="0" err="1">
                <a:solidFill>
                  <a:srgbClr val="C00000"/>
                </a:solidFill>
              </a:rPr>
              <a:t>Shivamogga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  <a:hlinkClick r:id="rId2"/>
              </a:rPr>
              <a:t>pvkonnur@gmail.com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0"/>
            <a:ext cx="9144000" cy="9906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Impediments of Indian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3333" t="14822" r="15000" b="9586"/>
          <a:stretch>
            <a:fillRect/>
          </a:stretch>
        </p:blipFill>
        <p:spPr bwMode="auto">
          <a:xfrm>
            <a:off x="0" y="914400"/>
            <a:ext cx="912308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5080"/>
            <a:ext cx="9144000" cy="86836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Indian SCI Publication Output- 2018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8600" y="3886200"/>
            <a:ext cx="1295400" cy="47228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2667000"/>
            <a:ext cx="1295400" cy="472281"/>
          </a:xfrm>
          <a:prstGeom prst="rect">
            <a:avLst/>
          </a:prstGeom>
          <a:noFill/>
          <a:ln w="6350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2F526-344E-4744-A854-A2F9B0B99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18890" r="9167" b="8518"/>
          <a:stretch/>
        </p:blipFill>
        <p:spPr>
          <a:xfrm>
            <a:off x="76200" y="1200150"/>
            <a:ext cx="4343400" cy="232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81D053-DE05-46C0-B4B1-8FEE21D1F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6" t="15926" r="10834" b="12963"/>
          <a:stretch/>
        </p:blipFill>
        <p:spPr>
          <a:xfrm>
            <a:off x="4495800" y="1200150"/>
            <a:ext cx="4572000" cy="232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9BA6CA-A47C-42C4-A3A7-D3064CFB4C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9" t="32221" r="24375" b="11482"/>
          <a:stretch/>
        </p:blipFill>
        <p:spPr>
          <a:xfrm>
            <a:off x="28575" y="4376307"/>
            <a:ext cx="4555212" cy="2481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6878A-0F46-4A96-871D-84FA7CA21A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33" t="21851" r="20000" b="17408"/>
          <a:stretch/>
        </p:blipFill>
        <p:spPr>
          <a:xfrm>
            <a:off x="4695827" y="4343400"/>
            <a:ext cx="4400548" cy="2438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5E10B0-90C9-49D0-A0B2-712BDAC6937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Publication Productivity: China Vs India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3B1B3-327C-4528-A295-9C108371D5D2}"/>
              </a:ext>
            </a:extLst>
          </p:cNvPr>
          <p:cNvSpPr txBox="1"/>
          <p:nvPr/>
        </p:nvSpPr>
        <p:spPr>
          <a:xfrm>
            <a:off x="123825" y="782113"/>
            <a:ext cx="4267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Publication Growth</a:t>
            </a: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1B096-CD1C-4D80-B524-CFFE847C8ECE}"/>
              </a:ext>
            </a:extLst>
          </p:cNvPr>
          <p:cNvSpPr txBox="1"/>
          <p:nvPr/>
        </p:nvSpPr>
        <p:spPr>
          <a:xfrm>
            <a:off x="4495799" y="782113"/>
            <a:ext cx="457199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Citations Received</a:t>
            </a: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331049-BFD3-4F91-BD66-B391F556C4E2}"/>
              </a:ext>
            </a:extLst>
          </p:cNvPr>
          <p:cNvSpPr txBox="1"/>
          <p:nvPr/>
        </p:nvSpPr>
        <p:spPr>
          <a:xfrm>
            <a:off x="0" y="3976197"/>
            <a:ext cx="4571999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H-Index</a:t>
            </a: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3D332-2494-4303-993C-43033DB65C98}"/>
              </a:ext>
            </a:extLst>
          </p:cNvPr>
          <p:cNvSpPr txBox="1"/>
          <p:nvPr/>
        </p:nvSpPr>
        <p:spPr>
          <a:xfrm>
            <a:off x="4695828" y="3939570"/>
            <a:ext cx="440054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International </a:t>
            </a:r>
            <a:r>
              <a:rPr lang="en-US" sz="2000" b="1" dirty="0" smtClean="0">
                <a:solidFill>
                  <a:srgbClr val="FFFF00"/>
                </a:solidFill>
              </a:rPr>
              <a:t>Collaboration</a:t>
            </a:r>
            <a:endParaRPr lang="en-IN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72"/>
            <a:ext cx="9144000" cy="687572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Indian Research Global Impact: </a:t>
            </a:r>
            <a:r>
              <a:rPr lang="en-US" sz="3200" b="1" dirty="0">
                <a:solidFill>
                  <a:srgbClr val="FFFF00"/>
                </a:solidFill>
              </a:rPr>
              <a:t>Citable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76200" y="762000"/>
            <a:ext cx="9144000" cy="5943600"/>
            <a:chOff x="0" y="609599"/>
            <a:chExt cx="9144000" cy="624840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741" t="26042" r="21523" b="19792"/>
            <a:stretch>
              <a:fillRect/>
            </a:stretch>
          </p:blipFill>
          <p:spPr bwMode="auto">
            <a:xfrm>
              <a:off x="0" y="609599"/>
              <a:ext cx="9144000" cy="466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9546" t="35417" r="21303" b="35416"/>
            <a:stretch>
              <a:fillRect/>
            </a:stretch>
          </p:blipFill>
          <p:spPr bwMode="auto">
            <a:xfrm>
              <a:off x="0" y="5257800"/>
              <a:ext cx="9144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Oval 5"/>
            <p:cNvSpPr/>
            <p:nvPr/>
          </p:nvSpPr>
          <p:spPr>
            <a:xfrm>
              <a:off x="2484120" y="36271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019800"/>
              <a:ext cx="89916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0717" t="37500" r="21303" b="58334"/>
            <a:stretch>
              <a:fillRect/>
            </a:stretch>
          </p:blipFill>
          <p:spPr bwMode="auto">
            <a:xfrm>
              <a:off x="0" y="4952999"/>
              <a:ext cx="9144000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309" y="-13027"/>
            <a:ext cx="9144000" cy="88139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Global Innovation Index - India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CB93D6-9FF9-4B04-98AC-39AC996EDD1C}"/>
              </a:ext>
            </a:extLst>
          </p:cNvPr>
          <p:cNvGrpSpPr/>
          <p:nvPr/>
        </p:nvGrpSpPr>
        <p:grpSpPr>
          <a:xfrm>
            <a:off x="28575" y="896938"/>
            <a:ext cx="9073116" cy="5961062"/>
            <a:chOff x="28575" y="896938"/>
            <a:chExt cx="9073116" cy="59610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600D09-369A-487F-8F01-49B671FA6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500" t="10000" r="26667" b="7037"/>
            <a:stretch/>
          </p:blipFill>
          <p:spPr>
            <a:xfrm>
              <a:off x="28575" y="896938"/>
              <a:ext cx="4577244" cy="59610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B7DA1D-F7D5-4040-96DB-EBDC55908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500" t="32222" r="14166" b="50000"/>
            <a:stretch/>
          </p:blipFill>
          <p:spPr>
            <a:xfrm>
              <a:off x="249791" y="2781300"/>
              <a:ext cx="8851900" cy="1295400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DD56B6B-1023-4CE4-A66C-AFE63F93D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" y="3581400"/>
              <a:ext cx="3810000" cy="23796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FEB002-01CE-412D-93E2-47EE7D831FFA}"/>
              </a:ext>
            </a:extLst>
          </p:cNvPr>
          <p:cNvSpPr txBox="1"/>
          <p:nvPr/>
        </p:nvSpPr>
        <p:spPr>
          <a:xfrm>
            <a:off x="4344416" y="6561951"/>
            <a:ext cx="4799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IN" sz="1200" dirty="0">
                <a:hlinkClick r:id="rId4"/>
              </a:rPr>
              <a:t>https://www.wipo.int/edocs/pubdocs/en/wipo_pub_gii_2019.pdf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26" y="0"/>
            <a:ext cx="9144000" cy="9144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Strength of India </a:t>
            </a:r>
            <a:r>
              <a:rPr lang="en-US" sz="3600" b="1" dirty="0">
                <a:solidFill>
                  <a:srgbClr val="FFFF00"/>
                </a:solidFill>
              </a:rPr>
              <a:t>(Man Power)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2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21" y="28353"/>
            <a:ext cx="9144000" cy="809847"/>
          </a:xfrm>
          <a:solidFill>
            <a:srgbClr val="002060"/>
          </a:solidFill>
        </p:spPr>
        <p:txBody>
          <a:bodyPr/>
          <a:lstStyle/>
          <a:p>
            <a:r>
              <a:rPr lang="en-US" b="1" dirty="0"/>
              <a:t>Challenge for India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990600"/>
            <a:ext cx="9144000" cy="5314950"/>
            <a:chOff x="0" y="990600"/>
            <a:chExt cx="9144000" cy="5314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53" b="11404"/>
            <a:stretch/>
          </p:blipFill>
          <p:spPr>
            <a:xfrm>
              <a:off x="0" y="1905000"/>
              <a:ext cx="9144000" cy="44005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965"/>
            <a:stretch/>
          </p:blipFill>
          <p:spPr>
            <a:xfrm>
              <a:off x="0" y="990600"/>
              <a:ext cx="91440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50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Impediments in Indian Higher Education and Research</a:t>
            </a: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4572000" y="1828800"/>
            <a:ext cx="0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743200" y="3060405"/>
            <a:ext cx="4038600" cy="1676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Deficiency in Skillset</a:t>
            </a:r>
          </a:p>
        </p:txBody>
      </p:sp>
    </p:spTree>
    <p:extLst>
      <p:ext uri="{BB962C8B-B14F-4D97-AF65-F5344CB8AC3E}">
        <p14:creationId xmlns:p14="http://schemas.microsoft.com/office/powerpoint/2010/main" val="9166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3"/>
            <a:ext cx="9144000" cy="886047"/>
          </a:xfrm>
          <a:solidFill>
            <a:srgbClr val="002060"/>
          </a:solidFill>
        </p:spPr>
        <p:txBody>
          <a:bodyPr/>
          <a:lstStyle/>
          <a:p>
            <a:r>
              <a:rPr lang="en-I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Research in India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9144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3600" b="1" dirty="0"/>
              <a:t>Growth in Quantity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800" dirty="0"/>
              <a:t>Number of PhDs awarded is increasing 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800" dirty="0"/>
              <a:t>Large  number of scholarly papers published but fails to make it to SCI journals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3600" b="1" dirty="0"/>
              <a:t>Quality under questions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3200" dirty="0"/>
              <a:t>Evaluation/ Assessment of Research Output</a:t>
            </a:r>
          </a:p>
          <a:p>
            <a:pPr marL="137160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3200" dirty="0"/>
              <a:t>Lack of Contemporary relevance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3600" b="1" dirty="0"/>
              <a:t>Fairly good in Science and Technology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3600" b="1" dirty="0"/>
              <a:t>Not satisfactory in Social Sciences, Humanities, Arts etc.,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7734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53"/>
            <a:ext cx="9144000" cy="88604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Impediments in  Academic Research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3124200"/>
            <a:ext cx="23622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Impediments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2133600"/>
            <a:ext cx="2362200" cy="685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Financial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3124200"/>
            <a:ext cx="2362200" cy="838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Administrative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/Policy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4343400"/>
            <a:ext cx="2362200" cy="838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200400"/>
            <a:ext cx="2514600" cy="838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Quality / Ethical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990600"/>
            <a:ext cx="3124200" cy="9906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Lack of Research Grants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Teachers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Scholars/Students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0" y="1981200"/>
            <a:ext cx="3124200" cy="9906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Bureaucratic obstacles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Delay in Decision Making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Schedule Violations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5400" y="5562600"/>
            <a:ext cx="3124200" cy="1295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Access Scholarly content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Quality journals from India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Access to software packages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Laboratory infrastructure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419600"/>
            <a:ext cx="2514600" cy="1295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Plagiarism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Data fabrication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Data Falsification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IPR Violation</a:t>
            </a:r>
          </a:p>
        </p:txBody>
      </p:sp>
      <p:cxnSp>
        <p:nvCxnSpPr>
          <p:cNvPr id="15" name="Straight Connector 14"/>
          <p:cNvCxnSpPr>
            <a:stCxn id="6" idx="2"/>
            <a:endCxn id="5" idx="0"/>
          </p:cNvCxnSpPr>
          <p:nvPr/>
        </p:nvCxnSpPr>
        <p:spPr>
          <a:xfrm rot="5400000">
            <a:off x="4229100" y="2971800"/>
            <a:ext cx="3048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562600" y="3581400"/>
            <a:ext cx="11430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15594" y="4266406"/>
            <a:ext cx="4572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1"/>
          </p:cNvCxnSpPr>
          <p:nvPr/>
        </p:nvCxnSpPr>
        <p:spPr>
          <a:xfrm rot="10800000">
            <a:off x="2362200" y="3581400"/>
            <a:ext cx="8382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915194" y="4190206"/>
            <a:ext cx="3048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277394" y="2132806"/>
            <a:ext cx="3048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401594" y="3123406"/>
            <a:ext cx="3048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029994" y="5333206"/>
            <a:ext cx="4572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7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87BBB-4D97-456E-982C-30F1D049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72231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Ethical Issue in Scholarly Communication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D01A0-AE35-4B1D-8B56-0B67181B0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838200"/>
            <a:ext cx="9220200" cy="60102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dirty="0"/>
              <a:t>Data Fabrication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dirty="0"/>
              <a:t>Data Falsification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dirty="0"/>
              <a:t>Duplication of Publications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dirty="0"/>
              <a:t>Citation Manipulation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dirty="0"/>
              <a:t>Inappropriate claims to Authorship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dirty="0"/>
              <a:t>Copyright Infringement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</a:rPr>
              <a:t>Plagiarism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en-US" sz="4000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10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4" y="0"/>
            <a:ext cx="9144000" cy="762000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</a:rPr>
              <a:t>Research - Transforms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2800"/>
            <a:ext cx="2209800" cy="1475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1961232" cy="1244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524000" cy="18149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43400" y="1352914"/>
            <a:ext cx="0" cy="5435452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2186855" cy="1456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447800"/>
            <a:ext cx="1797095" cy="18738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78" y="3505200"/>
            <a:ext cx="2441122" cy="1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87" y="801690"/>
            <a:ext cx="443688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7877" y="795017"/>
            <a:ext cx="443688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PRESENT</a:t>
            </a:r>
          </a:p>
        </p:txBody>
      </p:sp>
      <p:pic>
        <p:nvPicPr>
          <p:cNvPr id="15" name="Picture 14" descr="Clay-Tablet-750x400.jpg"/>
          <p:cNvPicPr>
            <a:picLocks noChangeAspect="1"/>
          </p:cNvPicPr>
          <p:nvPr/>
        </p:nvPicPr>
        <p:blipFill>
          <a:blip r:embed="rId8"/>
          <a:srcRect l="14222" r="11111"/>
          <a:stretch>
            <a:fillRect/>
          </a:stretch>
        </p:blipFill>
        <p:spPr>
          <a:xfrm>
            <a:off x="0" y="3276600"/>
            <a:ext cx="2057400" cy="1469571"/>
          </a:xfrm>
          <a:prstGeom prst="rect">
            <a:avLst/>
          </a:prstGeom>
        </p:spPr>
      </p:pic>
      <p:pic>
        <p:nvPicPr>
          <p:cNvPr id="18" name="Picture 17" descr="ipad-pro-10.5-5a943d051d640400365137e6.jpg"/>
          <p:cNvPicPr>
            <a:picLocks noChangeAspect="1"/>
          </p:cNvPicPr>
          <p:nvPr/>
        </p:nvPicPr>
        <p:blipFill>
          <a:blip r:embed="rId9" cstate="print"/>
          <a:srcRect l="13333" t="2502" r="13333" b="4928"/>
          <a:stretch>
            <a:fillRect/>
          </a:stretch>
        </p:blipFill>
        <p:spPr>
          <a:xfrm>
            <a:off x="4495800" y="3352800"/>
            <a:ext cx="1905000" cy="1601931"/>
          </a:xfrm>
          <a:prstGeom prst="rect">
            <a:avLst/>
          </a:prstGeom>
        </p:spPr>
      </p:pic>
      <p:pic>
        <p:nvPicPr>
          <p:cNvPr id="19" name="Picture 18" descr="an-indian-farmer-belonging-to-west-bengal-is-ploughing-his-field-with-the-help-of-his-oxen-or-bullock-by-using-traditional-methods-of-plow-R4K4AF.jpg"/>
          <p:cNvPicPr>
            <a:picLocks noChangeAspect="1"/>
          </p:cNvPicPr>
          <p:nvPr/>
        </p:nvPicPr>
        <p:blipFill>
          <a:blip r:embed="rId10" cstate="print"/>
          <a:srcRect r="27500" b="19730"/>
          <a:stretch>
            <a:fillRect/>
          </a:stretch>
        </p:blipFill>
        <p:spPr>
          <a:xfrm>
            <a:off x="0" y="5181600"/>
            <a:ext cx="2236789" cy="1295400"/>
          </a:xfrm>
          <a:prstGeom prst="rect">
            <a:avLst/>
          </a:prstGeom>
        </p:spPr>
      </p:pic>
      <p:pic>
        <p:nvPicPr>
          <p:cNvPr id="20" name="Picture 19" descr="pesticide-spraying-ma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62200" y="5143500"/>
            <a:ext cx="1852083" cy="1333500"/>
          </a:xfrm>
          <a:prstGeom prst="rect">
            <a:avLst/>
          </a:prstGeom>
        </p:spPr>
      </p:pic>
      <p:pic>
        <p:nvPicPr>
          <p:cNvPr id="21" name="Picture 20" descr="plou.jpg"/>
          <p:cNvPicPr>
            <a:picLocks noChangeAspect="1"/>
          </p:cNvPicPr>
          <p:nvPr/>
        </p:nvPicPr>
        <p:blipFill>
          <a:blip r:embed="rId12"/>
          <a:srcRect l="10638" r="12766"/>
          <a:stretch>
            <a:fillRect/>
          </a:stretch>
        </p:blipFill>
        <p:spPr>
          <a:xfrm>
            <a:off x="4419600" y="5334000"/>
            <a:ext cx="2292824" cy="1066800"/>
          </a:xfrm>
          <a:prstGeom prst="rect">
            <a:avLst/>
          </a:prstGeom>
        </p:spPr>
      </p:pic>
      <p:pic>
        <p:nvPicPr>
          <p:cNvPr id="22" name="Picture 21" descr="index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0388" y="5257800"/>
            <a:ext cx="2233612" cy="13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77F6-B66A-401B-AFF8-441FBA5E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750887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Global Plagiarism Map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D7926-E33A-4A85-AF5B-D7114A795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39630" r="36666" b="15925"/>
          <a:stretch/>
        </p:blipFill>
        <p:spPr>
          <a:xfrm>
            <a:off x="0" y="914400"/>
            <a:ext cx="908558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EA53-4C60-43A8-9E18-BFE5CCF1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2060"/>
          </a:solidFill>
        </p:spPr>
        <p:txBody>
          <a:bodyPr/>
          <a:lstStyle/>
          <a:p>
            <a:r>
              <a:rPr lang="en-US" dirty="0"/>
              <a:t>SCI Papers Retraction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E158B-EAFC-4897-81E8-A43C2B324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10001" r="21667" b="15925"/>
          <a:stretch/>
        </p:blipFill>
        <p:spPr>
          <a:xfrm>
            <a:off x="0" y="838200"/>
            <a:ext cx="818692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613B-DAA5-4D0C-B11C-6319FB04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Predatory Publishing in India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8DAEA-B653-4B06-9DCB-5E950A5D7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9" t="8519" r="25000" b="10000"/>
          <a:stretch/>
        </p:blipFill>
        <p:spPr>
          <a:xfrm>
            <a:off x="152400" y="760412"/>
            <a:ext cx="3659332" cy="3354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8991F-2A67-4987-BE21-EF92AB950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24814" r="30833" b="39630"/>
          <a:stretch/>
        </p:blipFill>
        <p:spPr>
          <a:xfrm>
            <a:off x="0" y="5029200"/>
            <a:ext cx="38100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BA58C-6781-4F61-B0F3-1478F9BD16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7" t="8519" r="25833" b="4969"/>
          <a:stretch/>
        </p:blipFill>
        <p:spPr>
          <a:xfrm>
            <a:off x="3810000" y="1524000"/>
            <a:ext cx="5354932" cy="5211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67D42A-2F3A-43C3-9992-BB20D4DCF0C8}"/>
              </a:ext>
            </a:extLst>
          </p:cNvPr>
          <p:cNvSpPr txBox="1"/>
          <p:nvPr/>
        </p:nvSpPr>
        <p:spPr>
          <a:xfrm>
            <a:off x="4419600" y="772874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Disappointing trends </a:t>
            </a:r>
            <a:endParaRPr lang="en-IN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438400"/>
            <a:ext cx="91440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Lack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access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Scholarly Content</a:t>
            </a:r>
          </a:p>
        </p:txBody>
      </p:sp>
    </p:spTree>
    <p:extLst>
      <p:ext uri="{BB962C8B-B14F-4D97-AF65-F5344CB8AC3E}">
        <p14:creationId xmlns:p14="http://schemas.microsoft.com/office/powerpoint/2010/main" val="37423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355F-A519-4278-BDBE-3859F635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80962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Handicapped </a:t>
            </a:r>
            <a:r>
              <a:rPr lang="en-US" dirty="0"/>
              <a:t>Access to Scholarly content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3D3F9-3B76-4202-AC6D-D62F6A65B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38825"/>
          </a:xfrm>
        </p:spPr>
        <p:txBody>
          <a:bodyPr/>
          <a:lstStyle/>
          <a:p>
            <a:r>
              <a:rPr lang="en-US" dirty="0"/>
              <a:t>Poor Investment on Scholarly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Dependence on other institutions for resources</a:t>
            </a:r>
            <a:endParaRPr lang="en-US" dirty="0"/>
          </a:p>
          <a:p>
            <a:r>
              <a:rPr lang="en-US" dirty="0"/>
              <a:t>Wider gap among Institutes (have’s and have not’s)</a:t>
            </a:r>
          </a:p>
          <a:p>
            <a:r>
              <a:rPr lang="en-US" dirty="0"/>
              <a:t>Failed National level </a:t>
            </a:r>
            <a:r>
              <a:rPr lang="en-US" dirty="0" smtClean="0"/>
              <a:t>consortia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66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90" y="29497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b="1" dirty="0"/>
              <a:t>NEP: Higher Education Vision by 2030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048000"/>
            <a:ext cx="3200400" cy="990600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Higher Education Institutes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1447800"/>
            <a:ext cx="46482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Research Universities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 focus high quality research)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505200"/>
            <a:ext cx="46482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Teaching Universities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 focus high quality teaching)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95800" y="5410200"/>
            <a:ext cx="4648200" cy="990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Degree Awarding Autonomous Colleges</a:t>
            </a:r>
          </a:p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639094" y="4075906"/>
            <a:ext cx="41910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5388" y="1981200"/>
            <a:ext cx="912812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33800" y="3962400"/>
            <a:ext cx="912812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6170612"/>
            <a:ext cx="912812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0400" y="3581400"/>
            <a:ext cx="5334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6-Point Star 19"/>
          <p:cNvSpPr/>
          <p:nvPr/>
        </p:nvSpPr>
        <p:spPr>
          <a:xfrm>
            <a:off x="0" y="4724400"/>
            <a:ext cx="3581400" cy="2133600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Need for Libraries to Transform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6047"/>
          </a:xfrm>
          <a:solidFill>
            <a:srgbClr val="002060"/>
          </a:solidFill>
        </p:spPr>
        <p:txBody>
          <a:bodyPr/>
          <a:lstStyle/>
          <a:p>
            <a:r>
              <a:rPr lang="en-I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Libraries in Changing Digital Scenario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00CC"/>
                </a:solidFill>
              </a:rPr>
              <a:t>Digital formats: </a:t>
            </a:r>
            <a:r>
              <a:rPr lang="en-US" sz="2800" dirty="0"/>
              <a:t>E-Journals e-books, social media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00CC"/>
                </a:solidFill>
              </a:rPr>
              <a:t>Multi-media</a:t>
            </a:r>
            <a:r>
              <a:rPr lang="en-US" sz="2800" dirty="0"/>
              <a:t>: No longer mostly text; it is mostly video now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00CC"/>
                </a:solidFill>
              </a:rPr>
              <a:t>Content Acquisition: </a:t>
            </a:r>
            <a:r>
              <a:rPr lang="en-US" sz="2800" dirty="0"/>
              <a:t>data-driven administration, optimized digital services,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00CC"/>
                </a:solidFill>
              </a:rPr>
              <a:t>Connectivity: </a:t>
            </a:r>
            <a:r>
              <a:rPr lang="en-US" sz="2800" dirty="0" err="1"/>
              <a:t>Wi-fi</a:t>
            </a:r>
            <a:r>
              <a:rPr lang="en-US" sz="2800" dirty="0"/>
              <a:t>, broadband, 5G…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00CC"/>
                </a:solidFill>
              </a:rPr>
              <a:t>Devices: </a:t>
            </a:r>
            <a:r>
              <a:rPr lang="en-US" sz="2800" dirty="0"/>
              <a:t>Mobiles/ Tablets always in our hands / pockets /purses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00CC"/>
                </a:solidFill>
              </a:rPr>
              <a:t>Convergence: </a:t>
            </a:r>
            <a:r>
              <a:rPr lang="en-US" sz="2800" dirty="0"/>
              <a:t>of devices, Services, of content,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00CC"/>
                </a:solidFill>
              </a:rPr>
              <a:t>Global: </a:t>
            </a:r>
            <a:r>
              <a:rPr lang="en-US" sz="2800" dirty="0"/>
              <a:t>no geographical boundaries,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6400800"/>
            <a:ext cx="64008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rgbClr val="FFC000"/>
                </a:solidFill>
              </a:rPr>
              <a:t>Futures Libraries will be driven by Digital Technologies</a:t>
            </a:r>
          </a:p>
        </p:txBody>
      </p:sp>
    </p:spTree>
    <p:extLst>
      <p:ext uri="{BB962C8B-B14F-4D97-AF65-F5344CB8AC3E}">
        <p14:creationId xmlns:p14="http://schemas.microsoft.com/office/powerpoint/2010/main" val="2773441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6047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I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of Research Libraries / </a:t>
            </a:r>
            <a:r>
              <a:rPr lang="en-I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Librarians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/>
              <a:t>Facilitating center to provide access to universal scholarly  content 24X7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/>
              <a:t>Information Discovery/ Retrieval  skills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/>
              <a:t>Information Literacy – Research Tools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/>
              <a:t>Awareness about Research Ethics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Research assessment &amp; evaluation  – Metrics </a:t>
            </a:r>
          </a:p>
        </p:txBody>
      </p:sp>
    </p:spTree>
    <p:extLst>
      <p:ext uri="{BB962C8B-B14F-4D97-AF65-F5344CB8AC3E}">
        <p14:creationId xmlns:p14="http://schemas.microsoft.com/office/powerpoint/2010/main" val="2773441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9144000" cy="1143000"/>
          </a:xfrm>
          <a:noFill/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2073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50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Research Impact</a:t>
            </a:r>
          </a:p>
        </p:txBody>
      </p:sp>
      <p:sp>
        <p:nvSpPr>
          <p:cNvPr id="6" name="Oval 5"/>
          <p:cNvSpPr/>
          <p:nvPr/>
        </p:nvSpPr>
        <p:spPr>
          <a:xfrm>
            <a:off x="3200400" y="2819400"/>
            <a:ext cx="2438400" cy="2209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Impact of Quality Research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1143000"/>
            <a:ext cx="2514600" cy="762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Societal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9400" y="3429000"/>
            <a:ext cx="2514600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Economical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352800"/>
            <a:ext cx="2514600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Academicals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5943600"/>
            <a:ext cx="2514600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Technological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963194" y="2361406"/>
            <a:ext cx="9144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5638800" y="3962400"/>
            <a:ext cx="11430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848894" y="5523706"/>
            <a:ext cx="11430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3"/>
          </p:cNvCxnSpPr>
          <p:nvPr/>
        </p:nvCxnSpPr>
        <p:spPr>
          <a:xfrm>
            <a:off x="2514600" y="3810000"/>
            <a:ext cx="914400" cy="1588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2060"/>
          </a:solidFill>
        </p:spPr>
        <p:txBody>
          <a:bodyPr/>
          <a:lstStyle/>
          <a:p>
            <a:r>
              <a:rPr lang="en-US" b="1" dirty="0"/>
              <a:t>Research in India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781300" y="838200"/>
            <a:ext cx="3581400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Research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438400"/>
            <a:ext cx="2957052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Govt. Research Organizations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76600" y="2438400"/>
            <a:ext cx="2590800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Higher Education Institutes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48400" y="2438400"/>
            <a:ext cx="2781300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Private Organizations</a:t>
            </a:r>
          </a:p>
        </p:txBody>
      </p:sp>
      <p:cxnSp>
        <p:nvCxnSpPr>
          <p:cNvPr id="9" name="Straight Connector 8"/>
          <p:cNvCxnSpPr>
            <a:stCxn id="2" idx="2"/>
            <a:endCxn id="7" idx="0"/>
          </p:cNvCxnSpPr>
          <p:nvPr/>
        </p:nvCxnSpPr>
        <p:spPr>
          <a:xfrm>
            <a:off x="4572000" y="1676400"/>
            <a:ext cx="0" cy="76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81100" y="2139131"/>
            <a:ext cx="6781800" cy="381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1100" y="2133600"/>
            <a:ext cx="9832" cy="311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43237" y="2187063"/>
            <a:ext cx="9832" cy="311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100848" y="3276600"/>
            <a:ext cx="2957052" cy="3581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Universities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Central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Private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Inst. of Natl. Imp.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IISc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ISERs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0" y="3276600"/>
            <a:ext cx="2957052" cy="3581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ICAR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ICMR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CSIR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6220132" y="3276600"/>
            <a:ext cx="2957052" cy="3581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BioCon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Advinus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Honeywell</a:t>
            </a:r>
          </a:p>
          <a:p>
            <a:r>
              <a:rPr lang="en-US" sz="2400" dirty="0"/>
              <a:t>Many More!!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57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08"/>
            <a:ext cx="9144000" cy="97359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Massification</a:t>
            </a:r>
            <a:r>
              <a:rPr lang="en-US" b="1" dirty="0">
                <a:solidFill>
                  <a:schemeClr val="bg1"/>
                </a:solidFill>
              </a:rPr>
              <a:t> of Indian 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6" y="1237695"/>
            <a:ext cx="4648200" cy="254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9185"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188584" y="4544290"/>
            <a:ext cx="3657600" cy="1295400"/>
          </a:xfrm>
          <a:prstGeom prst="wedgeRectCallout">
            <a:avLst>
              <a:gd name="adj1" fmla="val 74640"/>
              <a:gd name="adj2" fmla="val 138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Universities as per specialization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225902" y="1447800"/>
            <a:ext cx="3886200" cy="1295400"/>
          </a:xfrm>
          <a:prstGeom prst="wedgeRectCallout">
            <a:avLst>
              <a:gd name="adj1" fmla="val -64432"/>
              <a:gd name="adj2" fmla="val 268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Indian Higher Education Institutions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657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Source: AISHE Report </a:t>
            </a:r>
            <a:r>
              <a:rPr lang="en-US" b="1" dirty="0" smtClean="0"/>
              <a:t>2018-19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581" y="0"/>
            <a:ext cx="9144000" cy="5334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Massification</a:t>
            </a:r>
            <a:r>
              <a:rPr lang="en-US" b="1" dirty="0">
                <a:solidFill>
                  <a:schemeClr val="bg1"/>
                </a:solidFill>
              </a:rPr>
              <a:t> of Indian HE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9167" t="32609" r="14167" b="12550"/>
          <a:stretch>
            <a:fillRect/>
          </a:stretch>
        </p:blipFill>
        <p:spPr bwMode="auto">
          <a:xfrm>
            <a:off x="49427" y="3276600"/>
            <a:ext cx="909457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1979" t="26680" r="16354" b="39229"/>
          <a:stretch>
            <a:fillRect/>
          </a:stretch>
        </p:blipFill>
        <p:spPr bwMode="auto">
          <a:xfrm>
            <a:off x="0" y="609600"/>
            <a:ext cx="911749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297819" y="3276600"/>
            <a:ext cx="392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Number of Universities by Major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5594"/>
          <a:stretch>
            <a:fillRect/>
          </a:stretch>
        </p:blipFill>
        <p:spPr bwMode="auto">
          <a:xfrm>
            <a:off x="0" y="6096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039" y="16363"/>
            <a:ext cx="9144000" cy="593237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Student Enrolment (GER)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2819400" cy="3676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Enrolment growth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3581400"/>
            <a:ext cx="9144001" cy="2895600"/>
            <a:chOff x="0" y="3962400"/>
            <a:chExt cx="9144001" cy="28956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/>
            <a:srcRect t="9524"/>
            <a:stretch>
              <a:fillRect/>
            </a:stretch>
          </p:blipFill>
          <p:spPr bwMode="auto">
            <a:xfrm>
              <a:off x="0" y="3962400"/>
              <a:ext cx="9144001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5"/>
            <p:cNvSpPr/>
            <p:nvPr/>
          </p:nvSpPr>
          <p:spPr>
            <a:xfrm>
              <a:off x="838201" y="6477000"/>
              <a:ext cx="914400" cy="365760"/>
            </a:xfrm>
            <a:prstGeom prst="rect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58706" y="6488668"/>
            <a:ext cx="3885294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CAGR: Compound Annual Growth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039" y="16363"/>
            <a:ext cx="9144000" cy="593237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Student Enrolment for Research Programs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848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167" t="15514" r="15000" b="7411"/>
          <a:stretch>
            <a:fillRect/>
          </a:stretch>
        </p:blipFill>
        <p:spPr bwMode="auto">
          <a:xfrm>
            <a:off x="0" y="1295399"/>
            <a:ext cx="9144000" cy="55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" y="38100"/>
            <a:ext cx="9144000" cy="9525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Indian SCI Publication Output: 1996-2018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(</a:t>
            </a:r>
            <a:r>
              <a:rPr sz="2200" b="1"/>
              <a:t>SCIMAGO Country Ranking)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1770" y="5943600"/>
            <a:ext cx="1332230" cy="42672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3124200"/>
            <a:ext cx="1295400" cy="381000"/>
          </a:xfrm>
          <a:prstGeom prst="rect">
            <a:avLst/>
          </a:prstGeom>
          <a:noFill/>
          <a:ln w="6350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522</Words>
  <Application>Microsoft Office PowerPoint</Application>
  <PresentationFormat>On-screen Show (4:3)</PresentationFormat>
  <Paragraphs>142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Research - Transforms</vt:lpstr>
      <vt:lpstr>Research Impact</vt:lpstr>
      <vt:lpstr>Research in India</vt:lpstr>
      <vt:lpstr>Massification of Indian HE</vt:lpstr>
      <vt:lpstr>Massification of Indian HE</vt:lpstr>
      <vt:lpstr>Student Enrolment (GER)</vt:lpstr>
      <vt:lpstr>Student Enrolment for Research Programs</vt:lpstr>
      <vt:lpstr>Indian SCI Publication Output: 1996-2018 (SCIMAGO Country Ranking)</vt:lpstr>
      <vt:lpstr>Indian SCI Publication Output- 2018</vt:lpstr>
      <vt:lpstr>PowerPoint Presentation</vt:lpstr>
      <vt:lpstr>Indian Research Global Impact: Citable Documents</vt:lpstr>
      <vt:lpstr>Global Innovation Index - India</vt:lpstr>
      <vt:lpstr>Strength of India (Man Power)</vt:lpstr>
      <vt:lpstr>Challenge for India</vt:lpstr>
      <vt:lpstr>Impediments in Indian Higher Education and Research</vt:lpstr>
      <vt:lpstr>Academic Research in India</vt:lpstr>
      <vt:lpstr>Impediments in  Academic Research</vt:lpstr>
      <vt:lpstr>Ethical Issue in Scholarly Communication</vt:lpstr>
      <vt:lpstr>Global Plagiarism Map</vt:lpstr>
      <vt:lpstr>SCI Papers Retraction </vt:lpstr>
      <vt:lpstr>Predatory Publishing in India</vt:lpstr>
      <vt:lpstr>PowerPoint Presentation</vt:lpstr>
      <vt:lpstr>Handicapped Access to Scholarly content</vt:lpstr>
      <vt:lpstr>NEP: Higher Education Vision by 2030</vt:lpstr>
      <vt:lpstr>Libraries in Changing Digital Scenario</vt:lpstr>
      <vt:lpstr>Roles of Research Libraries / Librarians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 9020</dc:creator>
  <cp:lastModifiedBy>User</cp:lastModifiedBy>
  <cp:revision>167</cp:revision>
  <dcterms:created xsi:type="dcterms:W3CDTF">2018-11-13T03:41:21Z</dcterms:created>
  <dcterms:modified xsi:type="dcterms:W3CDTF">2019-11-22T21:43:03Z</dcterms:modified>
</cp:coreProperties>
</file>