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8"/>
  </p:notesMasterIdLst>
  <p:handoutMasterIdLst>
    <p:handoutMasterId r:id="rId19"/>
  </p:handoutMasterIdLst>
  <p:sldIdLst>
    <p:sldId id="257" r:id="rId4"/>
    <p:sldId id="331" r:id="rId5"/>
    <p:sldId id="367" r:id="rId6"/>
    <p:sldId id="368" r:id="rId7"/>
    <p:sldId id="366" r:id="rId8"/>
    <p:sldId id="369" r:id="rId9"/>
    <p:sldId id="370" r:id="rId10"/>
    <p:sldId id="371" r:id="rId11"/>
    <p:sldId id="372" r:id="rId12"/>
    <p:sldId id="373" r:id="rId13"/>
    <p:sldId id="374" r:id="rId14"/>
    <p:sldId id="375" r:id="rId15"/>
    <p:sldId id="376" r:id="rId16"/>
    <p:sldId id="309" r:id="rId17"/>
  </p:sldIdLst>
  <p:sldSz cx="9144000" cy="6858000" type="screen4x3"/>
  <p:notesSz cx="7077075" cy="9418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0" clrIdx="0"/>
  <p:cmAuthor id="1"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2634" y="-8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70932"/>
          </a:xfrm>
          <a:prstGeom prst="rect">
            <a:avLst/>
          </a:prstGeom>
        </p:spPr>
        <p:txBody>
          <a:bodyPr vert="horz" lIns="94256" tIns="47128" rIns="94256" bIns="4712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70932"/>
          </a:xfrm>
          <a:prstGeom prst="rect">
            <a:avLst/>
          </a:prstGeom>
        </p:spPr>
        <p:txBody>
          <a:bodyPr vert="horz" lIns="94256" tIns="47128" rIns="94256" bIns="47128" rtlCol="0"/>
          <a:lstStyle>
            <a:lvl1pPr algn="r">
              <a:defRPr sz="1200"/>
            </a:lvl1pPr>
          </a:lstStyle>
          <a:p>
            <a:fld id="{05DB5C2B-F6D1-4A59-BD47-826C2880D381}" type="datetimeFigureOut">
              <a:rPr lang="en-US" smtClean="0"/>
              <a:t>11/20/2019</a:t>
            </a:fld>
            <a:endParaRPr lang="en-US"/>
          </a:p>
        </p:txBody>
      </p:sp>
      <p:sp>
        <p:nvSpPr>
          <p:cNvPr id="4" name="Footer Placeholder 3"/>
          <p:cNvSpPr>
            <a:spLocks noGrp="1"/>
          </p:cNvSpPr>
          <p:nvPr>
            <p:ph type="ftr" sz="quarter" idx="2"/>
          </p:nvPr>
        </p:nvSpPr>
        <p:spPr>
          <a:xfrm>
            <a:off x="0" y="8946071"/>
            <a:ext cx="3066733" cy="470932"/>
          </a:xfrm>
          <a:prstGeom prst="rect">
            <a:avLst/>
          </a:prstGeom>
        </p:spPr>
        <p:txBody>
          <a:bodyPr vert="horz" lIns="94256" tIns="47128" rIns="94256" bIns="4712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946071"/>
            <a:ext cx="3066733" cy="470932"/>
          </a:xfrm>
          <a:prstGeom prst="rect">
            <a:avLst/>
          </a:prstGeom>
        </p:spPr>
        <p:txBody>
          <a:bodyPr vert="horz" lIns="94256" tIns="47128" rIns="94256" bIns="47128" rtlCol="0" anchor="b"/>
          <a:lstStyle>
            <a:lvl1pPr algn="r">
              <a:defRPr sz="1200"/>
            </a:lvl1pPr>
          </a:lstStyle>
          <a:p>
            <a:fld id="{3F55DF88-1676-4044-B4E2-7552BE290E22}" type="slidenum">
              <a:rPr lang="en-US" smtClean="0"/>
              <a:t>‹#›</a:t>
            </a:fld>
            <a:endParaRPr lang="en-US"/>
          </a:p>
        </p:txBody>
      </p:sp>
    </p:spTree>
    <p:extLst>
      <p:ext uri="{BB962C8B-B14F-4D97-AF65-F5344CB8AC3E}">
        <p14:creationId xmlns:p14="http://schemas.microsoft.com/office/powerpoint/2010/main" val="2243625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70932"/>
          </a:xfrm>
          <a:prstGeom prst="rect">
            <a:avLst/>
          </a:prstGeom>
        </p:spPr>
        <p:txBody>
          <a:bodyPr vert="horz" lIns="94256" tIns="47128" rIns="94256" bIns="47128" rtlCol="0"/>
          <a:lstStyle>
            <a:lvl1pPr algn="l">
              <a:defRPr sz="1200"/>
            </a:lvl1pPr>
          </a:lstStyle>
          <a:p>
            <a:endParaRPr lang="en-US" dirty="0"/>
          </a:p>
        </p:txBody>
      </p:sp>
      <p:sp>
        <p:nvSpPr>
          <p:cNvPr id="3" name="Date Placeholder 2"/>
          <p:cNvSpPr>
            <a:spLocks noGrp="1"/>
          </p:cNvSpPr>
          <p:nvPr>
            <p:ph type="dt" idx="1"/>
          </p:nvPr>
        </p:nvSpPr>
        <p:spPr>
          <a:xfrm>
            <a:off x="4008705" y="0"/>
            <a:ext cx="3066733" cy="470932"/>
          </a:xfrm>
          <a:prstGeom prst="rect">
            <a:avLst/>
          </a:prstGeom>
        </p:spPr>
        <p:txBody>
          <a:bodyPr vert="horz" lIns="94256" tIns="47128" rIns="94256" bIns="47128" rtlCol="0"/>
          <a:lstStyle>
            <a:lvl1pPr algn="r">
              <a:defRPr sz="1200"/>
            </a:lvl1pPr>
          </a:lstStyle>
          <a:p>
            <a:fld id="{B60F3E1A-F44A-4BDC-BFDE-3CE901F7CC0B}" type="datetimeFigureOut">
              <a:rPr lang="en-US" smtClean="0"/>
              <a:pPr/>
              <a:t>11/20/2019</a:t>
            </a:fld>
            <a:endParaRPr lang="en-US" dirty="0"/>
          </a:p>
        </p:txBody>
      </p:sp>
      <p:sp>
        <p:nvSpPr>
          <p:cNvPr id="4" name="Slide Image Placeholder 3"/>
          <p:cNvSpPr>
            <a:spLocks noGrp="1" noRot="1" noChangeAspect="1"/>
          </p:cNvSpPr>
          <p:nvPr>
            <p:ph type="sldImg" idx="2"/>
          </p:nvPr>
        </p:nvSpPr>
        <p:spPr>
          <a:xfrm>
            <a:off x="1184275" y="706438"/>
            <a:ext cx="4708525" cy="3532187"/>
          </a:xfrm>
          <a:prstGeom prst="rect">
            <a:avLst/>
          </a:prstGeom>
          <a:noFill/>
          <a:ln w="12700">
            <a:solidFill>
              <a:prstClr val="black"/>
            </a:solidFill>
          </a:ln>
        </p:spPr>
        <p:txBody>
          <a:bodyPr vert="horz" lIns="94256" tIns="47128" rIns="94256" bIns="47128" rtlCol="0" anchor="ctr"/>
          <a:lstStyle/>
          <a:p>
            <a:endParaRPr lang="en-US" dirty="0"/>
          </a:p>
        </p:txBody>
      </p:sp>
      <p:sp>
        <p:nvSpPr>
          <p:cNvPr id="5" name="Notes Placeholder 4"/>
          <p:cNvSpPr>
            <a:spLocks noGrp="1"/>
          </p:cNvSpPr>
          <p:nvPr>
            <p:ph type="body" sz="quarter" idx="3"/>
          </p:nvPr>
        </p:nvSpPr>
        <p:spPr>
          <a:xfrm>
            <a:off x="707708" y="4473853"/>
            <a:ext cx="5661660" cy="4238387"/>
          </a:xfrm>
          <a:prstGeom prst="rect">
            <a:avLst/>
          </a:prstGeom>
        </p:spPr>
        <p:txBody>
          <a:bodyPr vert="horz" lIns="94256" tIns="47128" rIns="94256" bIns="4712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46071"/>
            <a:ext cx="3066733" cy="470932"/>
          </a:xfrm>
          <a:prstGeom prst="rect">
            <a:avLst/>
          </a:prstGeom>
        </p:spPr>
        <p:txBody>
          <a:bodyPr vert="horz" lIns="94256" tIns="47128" rIns="94256" bIns="4712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946071"/>
            <a:ext cx="3066733" cy="470932"/>
          </a:xfrm>
          <a:prstGeom prst="rect">
            <a:avLst/>
          </a:prstGeom>
        </p:spPr>
        <p:txBody>
          <a:bodyPr vert="horz" lIns="94256" tIns="47128" rIns="94256" bIns="47128" rtlCol="0" anchor="b"/>
          <a:lstStyle>
            <a:lvl1pPr algn="r">
              <a:defRPr sz="1200"/>
            </a:lvl1pPr>
          </a:lstStyle>
          <a:p>
            <a:fld id="{58BE1359-2DA2-4102-8E5F-3C314329F386}" type="slidenum">
              <a:rPr lang="en-US" smtClean="0"/>
              <a:pPr/>
              <a:t>‹#›</a:t>
            </a:fld>
            <a:endParaRPr lang="en-US" dirty="0"/>
          </a:p>
        </p:txBody>
      </p:sp>
    </p:spTree>
    <p:extLst>
      <p:ext uri="{BB962C8B-B14F-4D97-AF65-F5344CB8AC3E}">
        <p14:creationId xmlns:p14="http://schemas.microsoft.com/office/powerpoint/2010/main" val="3462315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a:xfrm>
            <a:off x="0" y="8946071"/>
            <a:ext cx="6369368" cy="470932"/>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369367" y="8946071"/>
            <a:ext cx="706070" cy="470932"/>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166160-D034-4773-9CDB-A3E35A3AB703}"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166160-D034-4773-9CDB-A3E35A3AB703}"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11/20/2019 6:26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alphaModFix amt="0"/>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alphaModFix amt="0"/>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ujar@igidr.ac.i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Madhwa.Mundgod@gammonengineers.com" TargetMode="External"/><Relationship Id="rId4" Type="http://schemas.openxmlformats.org/officeDocument/2006/relationships/hyperlink" Target="mailto:smunnolli@actrec.gov.in"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8229600" cy="1524000"/>
          </a:xfrm>
        </p:spPr>
        <p:txBody>
          <a:bodyPr/>
          <a:lstStyle/>
          <a:p>
            <a:r>
              <a:rPr lang="en-US" sz="4000" dirty="0" smtClean="0"/>
              <a:t>Google Scholar as an alternate tool for Citations</a:t>
            </a:r>
            <a:endParaRPr lang="en-US" sz="4000" dirty="0"/>
          </a:p>
        </p:txBody>
      </p:sp>
      <p:sp>
        <p:nvSpPr>
          <p:cNvPr id="3" name="Subtitle 2"/>
          <p:cNvSpPr>
            <a:spLocks noGrp="1"/>
          </p:cNvSpPr>
          <p:nvPr>
            <p:ph type="subTitle" idx="1"/>
          </p:nvPr>
        </p:nvSpPr>
        <p:spPr>
          <a:xfrm>
            <a:off x="730249" y="3429000"/>
            <a:ext cx="7681913" cy="2209800"/>
          </a:xfrm>
        </p:spPr>
        <p:txBody>
          <a:bodyPr>
            <a:normAutofit fontScale="85000" lnSpcReduction="20000"/>
          </a:bodyPr>
          <a:lstStyle/>
          <a:p>
            <a:r>
              <a:rPr lang="en-US" sz="2000" dirty="0" err="1" smtClean="0"/>
              <a:t>Shamprasad</a:t>
            </a:r>
            <a:r>
              <a:rPr lang="en-US" sz="2000" dirty="0" smtClean="0"/>
              <a:t> M. </a:t>
            </a:r>
            <a:r>
              <a:rPr lang="en-US" sz="2000" dirty="0" err="1" smtClean="0"/>
              <a:t>Pujar</a:t>
            </a:r>
            <a:r>
              <a:rPr lang="en-US" sz="2000" dirty="0" smtClean="0"/>
              <a:t>, PhD</a:t>
            </a:r>
          </a:p>
          <a:p>
            <a:r>
              <a:rPr lang="en-US" sz="2000" dirty="0" smtClean="0"/>
              <a:t>Chief Librarian, IGIDR</a:t>
            </a:r>
          </a:p>
          <a:p>
            <a:endParaRPr lang="en-US" sz="2000" dirty="0" smtClean="0"/>
          </a:p>
          <a:p>
            <a:r>
              <a:rPr lang="en-US" sz="2000" dirty="0" err="1" smtClean="0"/>
              <a:t>Satish</a:t>
            </a:r>
            <a:r>
              <a:rPr lang="en-US" sz="2000" dirty="0" smtClean="0"/>
              <a:t> S. </a:t>
            </a:r>
            <a:r>
              <a:rPr lang="en-US" sz="2000" dirty="0" err="1" smtClean="0"/>
              <a:t>Munnolli</a:t>
            </a:r>
            <a:r>
              <a:rPr lang="en-US" sz="2000" dirty="0" smtClean="0"/>
              <a:t>, PhD</a:t>
            </a:r>
          </a:p>
          <a:p>
            <a:r>
              <a:rPr lang="en-US" sz="2000" dirty="0" smtClean="0"/>
              <a:t>Librarian, ACTREC</a:t>
            </a:r>
          </a:p>
          <a:p>
            <a:endParaRPr lang="en-US" sz="2000" dirty="0" smtClean="0"/>
          </a:p>
          <a:p>
            <a:r>
              <a:rPr lang="en-US" sz="2000" dirty="0" smtClean="0"/>
              <a:t>M.B. </a:t>
            </a:r>
            <a:r>
              <a:rPr lang="en-US" sz="2000" dirty="0" err="1" smtClean="0"/>
              <a:t>Mundgod</a:t>
            </a:r>
            <a:endParaRPr lang="en-US" sz="2000" dirty="0" smtClean="0"/>
          </a:p>
          <a:p>
            <a:r>
              <a:rPr lang="en-US" sz="2000" dirty="0" smtClean="0"/>
              <a:t>Librarian, Gammon Engineers</a:t>
            </a:r>
            <a:endParaRPr lang="en-US" sz="2000" dirty="0"/>
          </a:p>
          <a:p>
            <a:endParaRPr lang="en-US" sz="2000" dirty="0" smtClean="0"/>
          </a:p>
          <a:p>
            <a:r>
              <a:rPr lang="en-US" sz="2000" dirty="0" smtClean="0"/>
              <a:t>E-mail: </a:t>
            </a:r>
            <a:r>
              <a:rPr lang="en-US" sz="2000" dirty="0" smtClean="0">
                <a:hlinkClick r:id="rId3"/>
              </a:rPr>
              <a:t>pujar@igidr.ac.in</a:t>
            </a:r>
            <a:r>
              <a:rPr lang="en-US" sz="2000" dirty="0" smtClean="0"/>
              <a:t>; </a:t>
            </a:r>
            <a:r>
              <a:rPr lang="en-US" sz="2000" dirty="0" smtClean="0">
                <a:hlinkClick r:id="rId4"/>
              </a:rPr>
              <a:t>smunnolli@actrec.gov.in</a:t>
            </a:r>
            <a:r>
              <a:rPr lang="en-US" sz="2000" dirty="0" smtClean="0"/>
              <a:t>; </a:t>
            </a:r>
            <a:r>
              <a:rPr lang="en-US" sz="2000" dirty="0" smtClean="0">
                <a:hlinkClick r:id="rId5"/>
              </a:rPr>
              <a:t>Madhwa.Mundgod@gammonengineers.com</a:t>
            </a:r>
            <a:r>
              <a:rPr lang="en-US" sz="2000" dirty="0" smtClean="0"/>
              <a:t>  </a:t>
            </a:r>
          </a:p>
        </p:txBody>
      </p:sp>
      <p:sp>
        <p:nvSpPr>
          <p:cNvPr id="6" name="TextBox 5"/>
          <p:cNvSpPr txBox="1"/>
          <p:nvPr/>
        </p:nvSpPr>
        <p:spPr>
          <a:xfrm>
            <a:off x="6553200" y="6324600"/>
            <a:ext cx="2590800" cy="276999"/>
          </a:xfrm>
          <a:prstGeom prst="rect">
            <a:avLst/>
          </a:prstGeom>
          <a:noFill/>
        </p:spPr>
        <p:txBody>
          <a:bodyPr wrap="square" rtlCol="0">
            <a:spAutoFit/>
          </a:bodyPr>
          <a:lstStyle/>
          <a:p>
            <a:pPr algn="r"/>
            <a:r>
              <a:rPr lang="en-US" sz="1200" b="1" dirty="0" smtClean="0"/>
              <a:t>IOS-2019</a:t>
            </a:r>
            <a:r>
              <a:rPr lang="en-US" sz="1200" b="1" dirty="0" smtClean="0"/>
              <a:t>,  </a:t>
            </a:r>
            <a:r>
              <a:rPr lang="en-US" sz="1200" b="1" dirty="0" smtClean="0"/>
              <a:t>Nov 22,  </a:t>
            </a:r>
            <a:r>
              <a:rPr lang="en-US" sz="1200" b="1" dirty="0" smtClean="0"/>
              <a:t>2019</a:t>
            </a:r>
            <a:endParaRPr lang="en-US" sz="1200" b="1"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Google Scholar Citations using ‘Publish or Perish’</a:t>
            </a:r>
            <a:endParaRPr lang="en-US" sz="3500" dirty="0"/>
          </a:p>
        </p:txBody>
      </p:sp>
      <p:sp>
        <p:nvSpPr>
          <p:cNvPr id="3" name="Text Placeholder 2"/>
          <p:cNvSpPr>
            <a:spLocks noGrp="1"/>
          </p:cNvSpPr>
          <p:nvPr>
            <p:ph type="body" sz="quarter" idx="10"/>
          </p:nvPr>
        </p:nvSpPr>
        <p:spPr>
          <a:xfrm>
            <a:off x="533400" y="914400"/>
            <a:ext cx="8382000" cy="332399"/>
          </a:xfrm>
        </p:spPr>
        <p:txBody>
          <a:bodyPr/>
          <a:lstStyle/>
          <a:p>
            <a:r>
              <a:rPr lang="en-US" sz="2400" dirty="0" smtClean="0"/>
              <a:t>Search by Journal  </a:t>
            </a: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838200" y="1506255"/>
            <a:ext cx="7620000" cy="4297680"/>
          </a:xfrm>
          <a:prstGeom prst="rect">
            <a:avLst/>
          </a:prstGeom>
          <a:noFill/>
          <a:ln>
            <a:solidFill>
              <a:schemeClr val="tx1"/>
            </a:solidFill>
          </a:ln>
        </p:spPr>
      </p:pic>
    </p:spTree>
    <p:extLst>
      <p:ext uri="{BB962C8B-B14F-4D97-AF65-F5344CB8AC3E}">
        <p14:creationId xmlns:p14="http://schemas.microsoft.com/office/powerpoint/2010/main" val="309677713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Google Scholar Citations using ‘Publish or Perish’</a:t>
            </a:r>
            <a:endParaRPr lang="en-US" sz="3500" dirty="0"/>
          </a:p>
        </p:txBody>
      </p:sp>
      <p:sp>
        <p:nvSpPr>
          <p:cNvPr id="3" name="Text Placeholder 2"/>
          <p:cNvSpPr>
            <a:spLocks noGrp="1"/>
          </p:cNvSpPr>
          <p:nvPr>
            <p:ph type="body" sz="quarter" idx="10"/>
          </p:nvPr>
        </p:nvSpPr>
        <p:spPr>
          <a:xfrm>
            <a:off x="533400" y="914400"/>
            <a:ext cx="8382000" cy="332399"/>
          </a:xfrm>
        </p:spPr>
        <p:txBody>
          <a:bodyPr/>
          <a:lstStyle/>
          <a:p>
            <a:r>
              <a:rPr lang="en-US" sz="2400" dirty="0" smtClean="0"/>
              <a:t>Search by Multiple  fields including </a:t>
            </a:r>
            <a:r>
              <a:rPr lang="en-US" sz="2400" dirty="0" err="1" smtClean="0"/>
              <a:t>affliations</a:t>
            </a:r>
            <a:r>
              <a:rPr lang="en-US" sz="2400" dirty="0" smtClean="0"/>
              <a:t> </a:t>
            </a: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685800" y="1371600"/>
            <a:ext cx="8077200" cy="4419600"/>
          </a:xfrm>
          <a:prstGeom prst="rect">
            <a:avLst/>
          </a:prstGeom>
          <a:noFill/>
          <a:ln>
            <a:solidFill>
              <a:schemeClr val="tx1"/>
            </a:solidFill>
          </a:ln>
        </p:spPr>
      </p:pic>
    </p:spTree>
    <p:extLst>
      <p:ext uri="{BB962C8B-B14F-4D97-AF65-F5344CB8AC3E}">
        <p14:creationId xmlns:p14="http://schemas.microsoft.com/office/powerpoint/2010/main" val="284416261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Limitations of Google Scholar Citations</a:t>
            </a:r>
            <a:endParaRPr lang="en-US" sz="3500" dirty="0"/>
          </a:p>
        </p:txBody>
      </p:sp>
      <p:sp>
        <p:nvSpPr>
          <p:cNvPr id="4" name="Text Placeholder 2"/>
          <p:cNvSpPr>
            <a:spLocks noGrp="1"/>
          </p:cNvSpPr>
          <p:nvPr>
            <p:ph type="body" sz="quarter" idx="10"/>
          </p:nvPr>
        </p:nvSpPr>
        <p:spPr>
          <a:xfrm>
            <a:off x="457200" y="914400"/>
            <a:ext cx="8382000" cy="4962897"/>
          </a:xfrm>
        </p:spPr>
        <p:txBody>
          <a:bodyPr/>
          <a:lstStyle/>
          <a:p>
            <a:pPr lvl="0"/>
            <a:r>
              <a:rPr lang="en-US" sz="2500" dirty="0"/>
              <a:t>If paper is not online, then it may not count citations for such papers</a:t>
            </a:r>
          </a:p>
          <a:p>
            <a:pPr lvl="0"/>
            <a:r>
              <a:rPr lang="en-US" sz="2500" dirty="0"/>
              <a:t>Affiliation option is not available for searching; hence it is difficult to locate searches of an author with affiliation</a:t>
            </a:r>
          </a:p>
          <a:p>
            <a:pPr lvl="0"/>
            <a:r>
              <a:rPr lang="en-US" sz="2500" dirty="0"/>
              <a:t>Boolean search is not available except ‘OR’ option</a:t>
            </a:r>
          </a:p>
          <a:p>
            <a:pPr lvl="0"/>
            <a:r>
              <a:rPr lang="en-US" sz="2500" dirty="0"/>
              <a:t>Limited coverage of non-English publications</a:t>
            </a:r>
          </a:p>
          <a:p>
            <a:pPr lvl="0"/>
            <a:r>
              <a:rPr lang="en-US" sz="2500" dirty="0"/>
              <a:t>Search results per query is limited only to 1000 records</a:t>
            </a:r>
          </a:p>
          <a:p>
            <a:pPr lvl="0"/>
            <a:r>
              <a:rPr lang="en-US" sz="2500" dirty="0"/>
              <a:t>Counts for citation metrics may be relatively easy to manipulate as they are dependent on a computer program </a:t>
            </a:r>
          </a:p>
          <a:p>
            <a:pPr lvl="0"/>
            <a:r>
              <a:rPr lang="en-US" sz="2500" dirty="0"/>
              <a:t>Subject coverage is not uniform, natural and health science coverage is limited and years of coverage starts on or after 1990, limitation regarding searches prior to 1990 (may vary across the disciplines)</a:t>
            </a:r>
          </a:p>
        </p:txBody>
      </p:sp>
    </p:spTree>
    <p:extLst>
      <p:ext uri="{BB962C8B-B14F-4D97-AF65-F5344CB8AC3E}">
        <p14:creationId xmlns:p14="http://schemas.microsoft.com/office/powerpoint/2010/main" val="67834053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Conclusion</a:t>
            </a:r>
            <a:endParaRPr lang="en-US" sz="3500" dirty="0"/>
          </a:p>
        </p:txBody>
      </p:sp>
      <p:sp>
        <p:nvSpPr>
          <p:cNvPr id="4" name="Text Placeholder 2"/>
          <p:cNvSpPr>
            <a:spLocks noGrp="1"/>
          </p:cNvSpPr>
          <p:nvPr>
            <p:ph type="body" sz="quarter" idx="10"/>
          </p:nvPr>
        </p:nvSpPr>
        <p:spPr>
          <a:xfrm>
            <a:off x="457200" y="914400"/>
            <a:ext cx="8382000" cy="2923877"/>
          </a:xfrm>
        </p:spPr>
        <p:txBody>
          <a:bodyPr/>
          <a:lstStyle/>
          <a:p>
            <a:pPr lvl="0"/>
            <a:r>
              <a:rPr lang="en-US" sz="2500" dirty="0" smtClean="0"/>
              <a:t>In spite of its limitations, Google Scholar Citations has made its headway in academia</a:t>
            </a:r>
          </a:p>
          <a:p>
            <a:pPr lvl="0"/>
            <a:r>
              <a:rPr lang="en-US" sz="2500" dirty="0" smtClean="0"/>
              <a:t>Blessing for researchers from developing world, as they can not afford to get access to expensive databases like ‘Scopus’ or ‘Web of Science’</a:t>
            </a:r>
          </a:p>
          <a:p>
            <a:pPr lvl="0"/>
            <a:r>
              <a:rPr lang="en-US" sz="2500" dirty="0" smtClean="0"/>
              <a:t>Even though not recognized by regulatory bodies or organizations, it can be used for informal citations search and to create authors profile</a:t>
            </a:r>
            <a:endParaRPr lang="en-US" sz="2500" dirty="0"/>
          </a:p>
        </p:txBody>
      </p:sp>
    </p:spTree>
    <p:extLst>
      <p:ext uri="{BB962C8B-B14F-4D97-AF65-F5344CB8AC3E}">
        <p14:creationId xmlns:p14="http://schemas.microsoft.com/office/powerpoint/2010/main" val="341427071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295400" y="1371599"/>
            <a:ext cx="7172325" cy="3048001"/>
          </a:xfrm>
          <a:prstGeom prst="rect">
            <a:avLst/>
          </a:prstGeom>
          <a:noFill/>
          <a:ln w="9525">
            <a:noFill/>
            <a:miter lim="800000"/>
            <a:headEnd/>
            <a:tailEnd/>
          </a:ln>
          <a:effectLst/>
        </p:spPr>
      </p:pic>
      <p:sp>
        <p:nvSpPr>
          <p:cNvPr id="4" name="TextBox 3"/>
          <p:cNvSpPr txBox="1"/>
          <p:nvPr/>
        </p:nvSpPr>
        <p:spPr>
          <a:xfrm>
            <a:off x="762000" y="4787609"/>
            <a:ext cx="8077200" cy="923330"/>
          </a:xfrm>
          <a:prstGeom prst="rect">
            <a:avLst/>
          </a:prstGeom>
          <a:noFill/>
        </p:spPr>
        <p:txBody>
          <a:bodyPr wrap="square" rtlCol="0">
            <a:spAutoFit/>
          </a:bodyPr>
          <a:lstStyle/>
          <a:p>
            <a:r>
              <a:rPr lang="en-US" dirty="0" smtClean="0"/>
              <a:t>Disclaimer: Ownership of the images, logos and screenshots used in the PPT belongs to the respective organizations / </a:t>
            </a:r>
            <a:r>
              <a:rPr lang="en-US" dirty="0"/>
              <a:t>individuals. These are used here only for academic purpose. </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Agenda </a:t>
            </a:r>
            <a:endParaRPr lang="en-US" sz="3500" dirty="0"/>
          </a:p>
        </p:txBody>
      </p:sp>
      <p:sp>
        <p:nvSpPr>
          <p:cNvPr id="3" name="Text Placeholder 2"/>
          <p:cNvSpPr>
            <a:spLocks noGrp="1"/>
          </p:cNvSpPr>
          <p:nvPr>
            <p:ph type="body" sz="quarter" idx="10"/>
          </p:nvPr>
        </p:nvSpPr>
        <p:spPr>
          <a:xfrm>
            <a:off x="609600" y="1295400"/>
            <a:ext cx="8382000" cy="3231654"/>
          </a:xfrm>
        </p:spPr>
        <p:txBody>
          <a:bodyPr/>
          <a:lstStyle/>
          <a:p>
            <a:r>
              <a:rPr lang="en-US" sz="2800" dirty="0" smtClean="0"/>
              <a:t>Introduction</a:t>
            </a:r>
          </a:p>
          <a:p>
            <a:r>
              <a:rPr lang="en-US" sz="2800" dirty="0" smtClean="0"/>
              <a:t>What is Google Scholar Citations?</a:t>
            </a:r>
          </a:p>
          <a:p>
            <a:r>
              <a:rPr lang="en-US" sz="2800" dirty="0" smtClean="0"/>
              <a:t>Scope of database </a:t>
            </a:r>
          </a:p>
          <a:p>
            <a:r>
              <a:rPr lang="en-US" sz="2800" dirty="0" smtClean="0"/>
              <a:t>How to find citations from Google Scholar?</a:t>
            </a:r>
          </a:p>
          <a:p>
            <a:r>
              <a:rPr lang="en-US" sz="2800" dirty="0" smtClean="0"/>
              <a:t>Limitations</a:t>
            </a:r>
          </a:p>
          <a:p>
            <a:endParaRPr lang="en-US" sz="2800" dirty="0" smtClean="0"/>
          </a:p>
          <a:p>
            <a:pPr>
              <a:buNone/>
            </a:pPr>
            <a:endParaRPr lang="en-US" sz="2800" dirty="0" smtClean="0"/>
          </a:p>
        </p:txBody>
      </p:sp>
    </p:spTree>
    <p:extLst>
      <p:ext uri="{BB962C8B-B14F-4D97-AF65-F5344CB8AC3E}">
        <p14:creationId xmlns:p14="http://schemas.microsoft.com/office/powerpoint/2010/main" val="177031340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Introduction </a:t>
            </a:r>
            <a:endParaRPr lang="en-US" sz="3500" dirty="0"/>
          </a:p>
        </p:txBody>
      </p:sp>
      <p:sp>
        <p:nvSpPr>
          <p:cNvPr id="3" name="Text Placeholder 2"/>
          <p:cNvSpPr>
            <a:spLocks noGrp="1"/>
          </p:cNvSpPr>
          <p:nvPr>
            <p:ph type="body" sz="quarter" idx="10"/>
          </p:nvPr>
        </p:nvSpPr>
        <p:spPr>
          <a:xfrm>
            <a:off x="533400" y="1066800"/>
            <a:ext cx="8382000" cy="3051605"/>
          </a:xfrm>
        </p:spPr>
        <p:txBody>
          <a:bodyPr/>
          <a:lstStyle/>
          <a:p>
            <a:r>
              <a:rPr lang="en-US" sz="2500" dirty="0" smtClean="0"/>
              <a:t>Google Scholar has became </a:t>
            </a:r>
            <a:r>
              <a:rPr lang="en-US" sz="2500" dirty="0"/>
              <a:t>undoubtedly </a:t>
            </a:r>
            <a:r>
              <a:rPr lang="en-US" sz="2500" dirty="0" smtClean="0"/>
              <a:t>a preferred source for searching academic literature</a:t>
            </a:r>
          </a:p>
          <a:p>
            <a:r>
              <a:rPr lang="en-US" sz="2500" dirty="0" smtClean="0"/>
              <a:t>Its citations service has also gained a momentum among the researchers since its inception in 2011</a:t>
            </a:r>
          </a:p>
          <a:p>
            <a:r>
              <a:rPr lang="en-US" sz="2500" dirty="0" smtClean="0"/>
              <a:t>In spite of its limitations, it is widely hailed by many in academics owing to its coverage, speed and availability at no cost</a:t>
            </a:r>
          </a:p>
          <a:p>
            <a:pPr>
              <a:buNone/>
            </a:pPr>
            <a:endParaRPr lang="en-US" sz="2800" dirty="0" smtClean="0"/>
          </a:p>
        </p:txBody>
      </p:sp>
    </p:spTree>
    <p:extLst>
      <p:ext uri="{BB962C8B-B14F-4D97-AF65-F5344CB8AC3E}">
        <p14:creationId xmlns:p14="http://schemas.microsoft.com/office/powerpoint/2010/main" val="130173231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Google Scholar Citations</a:t>
            </a:r>
            <a:endParaRPr lang="en-US" sz="3500" dirty="0"/>
          </a:p>
        </p:txBody>
      </p:sp>
      <p:sp>
        <p:nvSpPr>
          <p:cNvPr id="3" name="Text Placeholder 2"/>
          <p:cNvSpPr>
            <a:spLocks noGrp="1"/>
          </p:cNvSpPr>
          <p:nvPr>
            <p:ph type="body" sz="quarter" idx="10"/>
          </p:nvPr>
        </p:nvSpPr>
        <p:spPr>
          <a:xfrm>
            <a:off x="533400" y="990600"/>
            <a:ext cx="8382000" cy="4936736"/>
          </a:xfrm>
        </p:spPr>
        <p:txBody>
          <a:bodyPr/>
          <a:lstStyle/>
          <a:p>
            <a:r>
              <a:rPr lang="en-US" sz="2500" dirty="0" smtClean="0"/>
              <a:t>Google Scholar data coverage is mostly from 1990s. However, in some cases, it may date back to earlier years</a:t>
            </a:r>
          </a:p>
          <a:p>
            <a:r>
              <a:rPr lang="en-US" sz="2500" dirty="0" smtClean="0"/>
              <a:t>The Social </a:t>
            </a:r>
            <a:r>
              <a:rPr lang="en-US" sz="2500" dirty="0" smtClean="0"/>
              <a:t>Sciences, </a:t>
            </a:r>
            <a:r>
              <a:rPr lang="en-US" sz="2500" dirty="0" smtClean="0"/>
              <a:t>Arts and Humanities and Engineering coverage is more as compared Natural Sciences and Health subjects</a:t>
            </a:r>
          </a:p>
          <a:p>
            <a:r>
              <a:rPr lang="en-US" sz="2500" dirty="0" smtClean="0"/>
              <a:t>Its coverage of digital repositories, author websites and distributed catalogues or preprints service is unique </a:t>
            </a:r>
          </a:p>
          <a:p>
            <a:r>
              <a:rPr lang="en-US" sz="2500" dirty="0" smtClean="0"/>
              <a:t>It allows researchers to create their research profile containing publications. Search of </a:t>
            </a:r>
            <a:r>
              <a:rPr lang="en-US" sz="2500" dirty="0"/>
              <a:t>profiles of authors affiliated to a particular institution or </a:t>
            </a:r>
            <a:r>
              <a:rPr lang="en-US" sz="2500" dirty="0" smtClean="0"/>
              <a:t>university is also possible</a:t>
            </a:r>
          </a:p>
          <a:p>
            <a:r>
              <a:rPr lang="en-US" sz="2500" dirty="0" smtClean="0"/>
              <a:t>Effective in retrieving citations information up to certain numbers using third party software ‘Publish or Perish’ </a:t>
            </a:r>
          </a:p>
          <a:p>
            <a:pPr>
              <a:buNone/>
            </a:pPr>
            <a:endParaRPr lang="en-US" sz="2800" dirty="0" smtClean="0"/>
          </a:p>
        </p:txBody>
      </p:sp>
    </p:spTree>
    <p:extLst>
      <p:ext uri="{BB962C8B-B14F-4D97-AF65-F5344CB8AC3E}">
        <p14:creationId xmlns:p14="http://schemas.microsoft.com/office/powerpoint/2010/main" val="40278721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7499350" cy="704872"/>
          </a:xfrm>
        </p:spPr>
        <p:txBody>
          <a:bodyPr>
            <a:normAutofit/>
          </a:bodyPr>
          <a:lstStyle/>
          <a:p>
            <a:pPr eaLnBrk="1" fontAlgn="auto" hangingPunct="1">
              <a:spcAft>
                <a:spcPts val="0"/>
              </a:spcAft>
              <a:defRPr/>
            </a:pPr>
            <a:r>
              <a:rPr lang="en-US" sz="3600" dirty="0" smtClean="0">
                <a:solidFill>
                  <a:schemeClr val="tx1">
                    <a:lumMod val="75000"/>
                    <a:lumOff val="25000"/>
                  </a:schemeClr>
                </a:solidFill>
              </a:rPr>
              <a:t>Authors Profile in Google Scholar</a:t>
            </a:r>
            <a:endParaRPr lang="en-US" sz="3600" dirty="0">
              <a:solidFill>
                <a:schemeClr val="tx1">
                  <a:lumMod val="75000"/>
                  <a:lumOff val="25000"/>
                </a:schemeClr>
              </a:solidFil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219200"/>
            <a:ext cx="6858000" cy="3962399"/>
          </a:xfrm>
          <a:prstGeom prst="rect">
            <a:avLst/>
          </a:prstGeom>
          <a:noFill/>
          <a:ln>
            <a:solidFill>
              <a:schemeClr val="tx1"/>
            </a:solidFill>
          </a:ln>
        </p:spPr>
      </p:pic>
    </p:spTree>
    <p:extLst>
      <p:ext uri="{BB962C8B-B14F-4D97-AF65-F5344CB8AC3E}">
        <p14:creationId xmlns:p14="http://schemas.microsoft.com/office/powerpoint/2010/main" val="34003511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7499350" cy="704872"/>
          </a:xfrm>
        </p:spPr>
        <p:txBody>
          <a:bodyPr>
            <a:normAutofit/>
          </a:bodyPr>
          <a:lstStyle/>
          <a:p>
            <a:pPr eaLnBrk="1" fontAlgn="auto" hangingPunct="1">
              <a:spcAft>
                <a:spcPts val="0"/>
              </a:spcAft>
              <a:defRPr/>
            </a:pPr>
            <a:r>
              <a:rPr lang="en-US" sz="3600" dirty="0" smtClean="0">
                <a:solidFill>
                  <a:schemeClr val="tx1">
                    <a:lumMod val="75000"/>
                    <a:lumOff val="25000"/>
                  </a:schemeClr>
                </a:solidFill>
              </a:rPr>
              <a:t>Authors Profile in Google Scholar</a:t>
            </a:r>
            <a:endParaRPr lang="en-US" sz="3600" dirty="0">
              <a:solidFill>
                <a:schemeClr val="tx1">
                  <a:lumMod val="75000"/>
                  <a:lumOff val="25000"/>
                </a:schemeClr>
              </a:solidFill>
            </a:endParaRPr>
          </a:p>
        </p:txBody>
      </p:sp>
      <p:pic>
        <p:nvPicPr>
          <p:cNvPr id="1026" name="Picture 2" descr="Image result for Google Scholar cita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0285" y="1066800"/>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90891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Google Scholar Citations Search</a:t>
            </a:r>
            <a:endParaRPr lang="en-US" sz="3500" dirty="0"/>
          </a:p>
        </p:txBody>
      </p:sp>
      <p:sp>
        <p:nvSpPr>
          <p:cNvPr id="3" name="Text Placeholder 2"/>
          <p:cNvSpPr>
            <a:spLocks noGrp="1"/>
          </p:cNvSpPr>
          <p:nvPr>
            <p:ph type="body" sz="quarter" idx="10"/>
          </p:nvPr>
        </p:nvSpPr>
        <p:spPr>
          <a:xfrm>
            <a:off x="533400" y="914400"/>
            <a:ext cx="8382000" cy="1661993"/>
          </a:xfrm>
        </p:spPr>
        <p:txBody>
          <a:bodyPr/>
          <a:lstStyle/>
          <a:p>
            <a:r>
              <a:rPr lang="en-US" sz="2400" dirty="0"/>
              <a:t>Citations for papers/articles in Google Scholar may be searched either by entering name of the author </a:t>
            </a:r>
            <a:r>
              <a:rPr lang="en-US" sz="2400" dirty="0" smtClean="0"/>
              <a:t>or </a:t>
            </a:r>
            <a:r>
              <a:rPr lang="en-US" sz="2400" dirty="0"/>
              <a:t>organization or words in the title of article or journal </a:t>
            </a:r>
            <a:r>
              <a:rPr lang="en-US" sz="2400" dirty="0" smtClean="0"/>
              <a:t>using its </a:t>
            </a:r>
            <a:r>
              <a:rPr lang="en-US" sz="2400" dirty="0"/>
              <a:t>simple search box or </a:t>
            </a:r>
            <a:r>
              <a:rPr lang="en-US" sz="2400" dirty="0" smtClean="0"/>
              <a:t>using </a:t>
            </a:r>
            <a:r>
              <a:rPr lang="en-US" sz="2400" dirty="0"/>
              <a:t>in specified search options available under ‘Advanced Scholar Search</a:t>
            </a:r>
            <a:r>
              <a:rPr lang="en-US" sz="2400" dirty="0" smtClean="0"/>
              <a:t>’</a:t>
            </a: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819400"/>
            <a:ext cx="4187190" cy="3086100"/>
          </a:xfrm>
          <a:prstGeom prst="rect">
            <a:avLst/>
          </a:prstGeom>
          <a:noFill/>
          <a:ln>
            <a:noFill/>
          </a:ln>
        </p:spPr>
      </p:pic>
      <p:pic>
        <p:nvPicPr>
          <p:cNvPr id="205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693" t="16529" r="4461" b="20047"/>
          <a:stretch/>
        </p:blipFill>
        <p:spPr bwMode="auto">
          <a:xfrm>
            <a:off x="225374" y="3276600"/>
            <a:ext cx="4710544"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442414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Google Scholar Citations using ‘Publish or Perish’</a:t>
            </a:r>
            <a:endParaRPr lang="en-US" sz="3500" dirty="0"/>
          </a:p>
        </p:txBody>
      </p:sp>
      <p:sp>
        <p:nvSpPr>
          <p:cNvPr id="3" name="Text Placeholder 2"/>
          <p:cNvSpPr>
            <a:spLocks noGrp="1"/>
          </p:cNvSpPr>
          <p:nvPr>
            <p:ph type="body" sz="quarter" idx="10"/>
          </p:nvPr>
        </p:nvSpPr>
        <p:spPr>
          <a:xfrm>
            <a:off x="533400" y="914400"/>
            <a:ext cx="8382000" cy="997196"/>
          </a:xfrm>
        </p:spPr>
        <p:txBody>
          <a:bodyPr/>
          <a:lstStyle/>
          <a:p>
            <a:r>
              <a:rPr lang="en-US" sz="2400" dirty="0"/>
              <a:t>To enhance the citation metrics and to simplify the process of calculating the metrics from Google Scholar, software developed by Prof </a:t>
            </a:r>
            <a:r>
              <a:rPr lang="en-US" sz="2400" dirty="0" err="1"/>
              <a:t>Harzing</a:t>
            </a:r>
            <a:r>
              <a:rPr lang="en-US" sz="2400" dirty="0"/>
              <a:t> named ‘Publish or Perish</a:t>
            </a:r>
            <a:r>
              <a:rPr lang="en-US" sz="2400" dirty="0" smtClean="0"/>
              <a:t>’ can be used</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999191"/>
            <a:ext cx="6934200" cy="3898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672086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84748"/>
          </a:xfrm>
        </p:spPr>
        <p:txBody>
          <a:bodyPr/>
          <a:lstStyle/>
          <a:p>
            <a:r>
              <a:rPr lang="en-US" sz="3500" dirty="0" smtClean="0"/>
              <a:t>Google Scholar Citations using ‘Publish or Perish’</a:t>
            </a:r>
            <a:endParaRPr lang="en-US" sz="3500" dirty="0"/>
          </a:p>
        </p:txBody>
      </p:sp>
      <p:sp>
        <p:nvSpPr>
          <p:cNvPr id="3" name="Text Placeholder 2"/>
          <p:cNvSpPr>
            <a:spLocks noGrp="1"/>
          </p:cNvSpPr>
          <p:nvPr>
            <p:ph type="body" sz="quarter" idx="10"/>
          </p:nvPr>
        </p:nvSpPr>
        <p:spPr>
          <a:xfrm>
            <a:off x="533400" y="914400"/>
            <a:ext cx="8382000" cy="332399"/>
          </a:xfrm>
        </p:spPr>
        <p:txBody>
          <a:bodyPr/>
          <a:lstStyle/>
          <a:p>
            <a:r>
              <a:rPr lang="en-US" sz="2400" dirty="0" smtClean="0"/>
              <a:t>Search by Author  </a:t>
            </a: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914400" y="1447800"/>
            <a:ext cx="7620000" cy="4329112"/>
          </a:xfrm>
          <a:prstGeom prst="rect">
            <a:avLst/>
          </a:prstGeom>
          <a:noFill/>
          <a:ln>
            <a:solidFill>
              <a:schemeClr val="tx1"/>
            </a:solidFill>
          </a:ln>
        </p:spPr>
      </p:pic>
    </p:spTree>
    <p:extLst>
      <p:ext uri="{BB962C8B-B14F-4D97-AF65-F5344CB8AC3E}">
        <p14:creationId xmlns:p14="http://schemas.microsoft.com/office/powerpoint/2010/main" val="181871003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White with Blue Bar Segoe Template">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1_White with Blue Bar Segoe Template</Template>
  <TotalTime>3629</TotalTime>
  <Words>1603</Words>
  <Application>Microsoft Office PowerPoint</Application>
  <PresentationFormat>On-screen Show (4:3)</PresentationFormat>
  <Paragraphs>95</Paragraphs>
  <Slides>14</Slides>
  <Notes>12</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1_White with Blue Bar Segoe Template</vt:lpstr>
      <vt:lpstr>White with Courier font for code slides</vt:lpstr>
      <vt:lpstr>Google Scholar as an alternate tool for Citations</vt:lpstr>
      <vt:lpstr>Agenda </vt:lpstr>
      <vt:lpstr>Introduction </vt:lpstr>
      <vt:lpstr>Google Scholar Citations</vt:lpstr>
      <vt:lpstr>Authors Profile in Google Scholar</vt:lpstr>
      <vt:lpstr>Authors Profile in Google Scholar</vt:lpstr>
      <vt:lpstr>Google Scholar Citations Search</vt:lpstr>
      <vt:lpstr>Google Scholar Citations using ‘Publish or Perish’</vt:lpstr>
      <vt:lpstr>Google Scholar Citations using ‘Publish or Perish’</vt:lpstr>
      <vt:lpstr>Google Scholar Citations using ‘Publish or Perish’</vt:lpstr>
      <vt:lpstr>Google Scholar Citations using ‘Publish or Perish’</vt:lpstr>
      <vt:lpstr>Limitations of Google Scholar Citations</vt:lpstr>
      <vt:lpstr>Conclusion</vt:lpstr>
      <vt:lpstr>PowerPoint Presentation</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user</dc:creator>
  <cp:lastModifiedBy>Pujar</cp:lastModifiedBy>
  <cp:revision>368</cp:revision>
  <dcterms:created xsi:type="dcterms:W3CDTF">2013-05-15T16:02:04Z</dcterms:created>
  <dcterms:modified xsi:type="dcterms:W3CDTF">2019-11-20T13:04:45Z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