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bookmarkIdSeed="4">
  <p:sldMasterIdLst>
    <p:sldMasterId id="2147483660" r:id="rId1"/>
    <p:sldMasterId id="2147483672" r:id="rId2"/>
  </p:sldMasterIdLst>
  <p:notesMasterIdLst>
    <p:notesMasterId r:id="rId21"/>
  </p:notesMasterIdLst>
  <p:handoutMasterIdLst>
    <p:handoutMasterId r:id="rId22"/>
  </p:handoutMasterIdLst>
  <p:sldIdLst>
    <p:sldId id="433" r:id="rId3"/>
    <p:sldId id="434" r:id="rId4"/>
    <p:sldId id="435" r:id="rId5"/>
    <p:sldId id="436" r:id="rId6"/>
    <p:sldId id="438" r:id="rId7"/>
    <p:sldId id="440" r:id="rId8"/>
    <p:sldId id="441" r:id="rId9"/>
    <p:sldId id="442" r:id="rId10"/>
    <p:sldId id="443" r:id="rId11"/>
    <p:sldId id="444" r:id="rId12"/>
    <p:sldId id="451" r:id="rId13"/>
    <p:sldId id="445" r:id="rId14"/>
    <p:sldId id="446" r:id="rId15"/>
    <p:sldId id="447" r:id="rId16"/>
    <p:sldId id="448" r:id="rId17"/>
    <p:sldId id="449" r:id="rId18"/>
    <p:sldId id="450" r:id="rId19"/>
    <p:sldId id="269" r:id="rId20"/>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576">
          <p15:clr>
            <a:srgbClr val="A4A3A4"/>
          </p15:clr>
        </p15:guide>
        <p15:guide id="3" pos="2880">
          <p15:clr>
            <a:srgbClr val="A4A3A4"/>
          </p15:clr>
        </p15:guide>
        <p15:guide id="4" pos="28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1105B3"/>
    <a:srgbClr val="0000FF"/>
    <a:srgbClr val="003300"/>
    <a:srgbClr val="800000"/>
    <a:srgbClr val="006600"/>
    <a:srgbClr val="000099"/>
    <a:srgbClr val="6BE1FD"/>
    <a:srgbClr val="DEE313"/>
    <a:srgbClr val="FFFFCC"/>
  </p:clrMru>
  <p:extLst>
    <p:ext uri="{E76CE94A-603C-4142-B9EB-6D1370010A27}">
      <p14:discardImageEditData xmlns:p14="http://schemas.microsoft.com/office/powerpoint/2010/main" val="1"/>
    </p:ext>
    <p:ext uri="{D31A062A-798A-4329-ABDD-BBA856620510}">
      <p14:defaultImageDpi xmlns:p14="http://schemas.microsoft.com/office/powerpoint/2010/main" val="96"/>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03" autoAdjust="0"/>
    <p:restoredTop sz="92442" autoAdjust="0"/>
  </p:normalViewPr>
  <p:slideViewPr>
    <p:cSldViewPr>
      <p:cViewPr varScale="1">
        <p:scale>
          <a:sx n="84" d="100"/>
          <a:sy n="84" d="100"/>
        </p:scale>
        <p:origin x="1680" y="90"/>
      </p:cViewPr>
      <p:guideLst>
        <p:guide orient="horz" pos="2160"/>
        <p:guide orient="horz" pos="576"/>
        <p:guide pos="2880"/>
        <p:guide pos="288"/>
      </p:guideLst>
    </p:cSldViewPr>
  </p:slideViewPr>
  <p:outlineViewPr>
    <p:cViewPr>
      <p:scale>
        <a:sx n="33" d="100"/>
        <a:sy n="33" d="100"/>
      </p:scale>
      <p:origin x="0" y="4704"/>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40979E7C-E442-41D8-838C-996E7C7C6204}" type="datetimeFigureOut">
              <a:rPr lang="en-US" smtClean="0"/>
              <a:t>11/19/2019</a:t>
            </a:fld>
            <a:endParaRPr lang="en-US"/>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8CAD2491-EDFB-4332-A7BE-DE2C3A8C3DB6}" type="slidenum">
              <a:rPr lang="en-US" smtClean="0"/>
              <a:t>‹#›</a:t>
            </a:fld>
            <a:endParaRPr lang="en-US"/>
          </a:p>
        </p:txBody>
      </p:sp>
    </p:spTree>
    <p:extLst>
      <p:ext uri="{BB962C8B-B14F-4D97-AF65-F5344CB8AC3E}">
        <p14:creationId xmlns:p14="http://schemas.microsoft.com/office/powerpoint/2010/main" val="124712534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724506C0-3FFE-45A5-803D-9F4FC5464A70}" type="datetimeFigureOut">
              <a:rPr lang="en-US" smtClean="0"/>
              <a:pPr/>
              <a:t>11/19/2019</a:t>
            </a:fld>
            <a:endParaRPr lang="en-US"/>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F8646707-6BBD-41A9-B4DF-0C76A73A2D2A}" type="slidenum">
              <a:rPr lang="en-US" smtClean="0"/>
              <a:pPr/>
              <a:t>‹#›</a:t>
            </a:fld>
            <a:endParaRPr lang="en-US"/>
          </a:p>
        </p:txBody>
      </p:sp>
    </p:spTree>
    <p:extLst>
      <p:ext uri="{BB962C8B-B14F-4D97-AF65-F5344CB8AC3E}">
        <p14:creationId xmlns:p14="http://schemas.microsoft.com/office/powerpoint/2010/main" val="3872653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8646707-6BBD-41A9-B4DF-0C76A73A2D2A}" type="slidenum">
              <a:rPr lang="en-US" smtClean="0"/>
              <a:pPr/>
              <a:t>13</a:t>
            </a:fld>
            <a:endParaRPr lang="en-US"/>
          </a:p>
        </p:txBody>
      </p:sp>
    </p:spTree>
    <p:extLst>
      <p:ext uri="{BB962C8B-B14F-4D97-AF65-F5344CB8AC3E}">
        <p14:creationId xmlns:p14="http://schemas.microsoft.com/office/powerpoint/2010/main" val="1260448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9305">
              <a:defRPr/>
            </a:pPr>
            <a:r>
              <a:rPr lang="en-US" dirty="0" smtClean="0"/>
              <a:t>Prepare slides for the appendix in</a:t>
            </a:r>
            <a:r>
              <a:rPr lang="en-US" baseline="0" dirty="0" smtClean="0"/>
              <a:t> the event that more details or supplemental slides are needed. The appendix is also useful if the presentation is distributed later. </a:t>
            </a:r>
            <a:endParaRPr lang="en-US" dirty="0" smtClean="0"/>
          </a:p>
          <a:p>
            <a:endParaRPr lang="en-US" dirty="0"/>
          </a:p>
        </p:txBody>
      </p:sp>
      <p:sp>
        <p:nvSpPr>
          <p:cNvPr id="4" name="Slide Number Placeholder 3"/>
          <p:cNvSpPr>
            <a:spLocks noGrp="1"/>
          </p:cNvSpPr>
          <p:nvPr>
            <p:ph type="sldNum" sz="quarter" idx="10"/>
          </p:nvPr>
        </p:nvSpPr>
        <p:spPr/>
        <p:txBody>
          <a:bodyPr/>
          <a:lstStyle/>
          <a:p>
            <a:fld id="{5E0C3846-8D4C-4326-8BC7-9B455A036298}"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2.xml"/><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515FC477-0A05-4F3E-8EE9-E015C9089D56}" type="slidenum">
              <a:rPr lang="en-US" smtClean="0"/>
              <a:pPr/>
              <a:t>‹#›</a:t>
            </a:fld>
            <a:endParaRPr lang="en-US"/>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 y="733203"/>
            <a:ext cx="9144000" cy="6124797"/>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477000" y="1295400"/>
            <a:ext cx="901373" cy="901373"/>
          </a:xfrm>
          <a:prstGeom prst="ellipse">
            <a:avLst/>
          </a:prstGeom>
          <a:ln>
            <a:noFill/>
          </a:ln>
          <a:effectLst>
            <a:outerShdw blurRad="292100" dist="76200" dir="2700000" algn="tl" rotWithShape="0">
              <a:srgbClr val="333333">
                <a:alpha val="50000"/>
              </a:srgbClr>
            </a:outerShdw>
          </a:effectLst>
        </p:spPr>
      </p:pic>
      <p:pic>
        <p:nvPicPr>
          <p:cNvPr id="10" name="Picture 9"/>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5791200" y="1905000"/>
            <a:ext cx="1240461" cy="1240461"/>
          </a:xfrm>
          <a:prstGeom prst="ellipse">
            <a:avLst/>
          </a:prstGeom>
          <a:ln>
            <a:noFill/>
          </a:ln>
          <a:effectLst>
            <a:outerShdw blurRad="292100" dist="76200" dir="2700000" algn="tl" rotWithShape="0">
              <a:srgbClr val="333333">
                <a:alpha val="50000"/>
              </a:srgbClr>
            </a:outerShdw>
          </a:effectLst>
        </p:spPr>
      </p:pic>
      <p:pic>
        <p:nvPicPr>
          <p:cNvPr id="11" name="Picture 10"/>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6705600" y="2209800"/>
            <a:ext cx="1828800" cy="1828800"/>
          </a:xfrm>
          <a:prstGeom prst="ellipse">
            <a:avLst/>
          </a:prstGeom>
          <a:ln>
            <a:noFill/>
          </a:ln>
          <a:effectLst>
            <a:outerShdw blurRad="292100" dist="76200" dir="2700000" algn="tl" rotWithShape="0">
              <a:srgbClr val="333333">
                <a:alpha val="50000"/>
              </a:srgbClr>
            </a:outerShdw>
          </a:effectLst>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par>
                                <p:cTn id="11" presetID="31" presetClass="entr" presetSubtype="0" fill="hold" nodeType="withEffect">
                                  <p:stCondLst>
                                    <p:cond delay="500"/>
                                  </p:stCondLst>
                                  <p:iterate type="lt">
                                    <p:tmPct val="5000"/>
                                  </p:iterate>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ppt_w</p:attrName>
                                        </p:attrNameLst>
                                      </p:cBhvr>
                                      <p:tavLst>
                                        <p:tav tm="0">
                                          <p:val>
                                            <p:fltVal val="0"/>
                                          </p:val>
                                        </p:tav>
                                        <p:tav tm="100000">
                                          <p:val>
                                            <p:strVal val="#ppt_w"/>
                                          </p:val>
                                        </p:tav>
                                      </p:tavLst>
                                    </p:anim>
                                    <p:anim calcmode="lin" valueType="num">
                                      <p:cBhvr>
                                        <p:cTn id="14" dur="1000" fill="hold"/>
                                        <p:tgtEl>
                                          <p:spTgt spid="10"/>
                                        </p:tgtEl>
                                        <p:attrNameLst>
                                          <p:attrName>ppt_h</p:attrName>
                                        </p:attrNameLst>
                                      </p:cBhvr>
                                      <p:tavLst>
                                        <p:tav tm="0">
                                          <p:val>
                                            <p:fltVal val="0"/>
                                          </p:val>
                                        </p:tav>
                                        <p:tav tm="100000">
                                          <p:val>
                                            <p:strVal val="#ppt_h"/>
                                          </p:val>
                                        </p:tav>
                                      </p:tavLst>
                                    </p:anim>
                                    <p:anim calcmode="lin" valueType="num">
                                      <p:cBhvr>
                                        <p:cTn id="15" dur="1000" fill="hold"/>
                                        <p:tgtEl>
                                          <p:spTgt spid="10"/>
                                        </p:tgtEl>
                                        <p:attrNameLst>
                                          <p:attrName>style.rotation</p:attrName>
                                        </p:attrNameLst>
                                      </p:cBhvr>
                                      <p:tavLst>
                                        <p:tav tm="0">
                                          <p:val>
                                            <p:fltVal val="90"/>
                                          </p:val>
                                        </p:tav>
                                        <p:tav tm="100000">
                                          <p:val>
                                            <p:fltVal val="0"/>
                                          </p:val>
                                        </p:tav>
                                      </p:tavLst>
                                    </p:anim>
                                    <p:animEffect transition="in" filter="fade">
                                      <p:cBhvr>
                                        <p:cTn id="16" dur="1000"/>
                                        <p:tgtEl>
                                          <p:spTgt spid="10"/>
                                        </p:tgtEl>
                                      </p:cBhvr>
                                    </p:animEffect>
                                  </p:childTnLst>
                                </p:cTn>
                              </p:par>
                              <p:par>
                                <p:cTn id="17" presetID="31" presetClass="entr" presetSubtype="0" fill="hold" nodeType="withEffect">
                                  <p:stCondLst>
                                    <p:cond delay="1000"/>
                                  </p:stCondLst>
                                  <p:iterate type="lt">
                                    <p:tmPct val="5000"/>
                                  </p:iterate>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ppt_w</p:attrName>
                                        </p:attrNameLst>
                                      </p:cBhvr>
                                      <p:tavLst>
                                        <p:tav tm="0">
                                          <p:val>
                                            <p:fltVal val="0"/>
                                          </p:val>
                                        </p:tav>
                                        <p:tav tm="100000">
                                          <p:val>
                                            <p:strVal val="#ppt_w"/>
                                          </p:val>
                                        </p:tav>
                                      </p:tavLst>
                                    </p:anim>
                                    <p:anim calcmode="lin" valueType="num">
                                      <p:cBhvr>
                                        <p:cTn id="20" dur="1000" fill="hold"/>
                                        <p:tgtEl>
                                          <p:spTgt spid="11"/>
                                        </p:tgtEl>
                                        <p:attrNameLst>
                                          <p:attrName>ppt_h</p:attrName>
                                        </p:attrNameLst>
                                      </p:cBhvr>
                                      <p:tavLst>
                                        <p:tav tm="0">
                                          <p:val>
                                            <p:fltVal val="0"/>
                                          </p:val>
                                        </p:tav>
                                        <p:tav tm="100000">
                                          <p:val>
                                            <p:strVal val="#ppt_h"/>
                                          </p:val>
                                        </p:tav>
                                      </p:tavLst>
                                    </p:anim>
                                    <p:anim calcmode="lin" valueType="num">
                                      <p:cBhvr>
                                        <p:cTn id="21" dur="1000" fill="hold"/>
                                        <p:tgtEl>
                                          <p:spTgt spid="11"/>
                                        </p:tgtEl>
                                        <p:attrNameLst>
                                          <p:attrName>style.rotation</p:attrName>
                                        </p:attrNameLst>
                                      </p:cBhvr>
                                      <p:tavLst>
                                        <p:tav tm="0">
                                          <p:val>
                                            <p:fltVal val="90"/>
                                          </p:val>
                                        </p:tav>
                                        <p:tav tm="100000">
                                          <p:val>
                                            <p:fltVal val="0"/>
                                          </p:val>
                                        </p:tav>
                                      </p:tavLst>
                                    </p:anim>
                                    <p:animEffect transition="in" filter="fade">
                                      <p:cBhvr>
                                        <p:cTn id="22" dur="1000"/>
                                        <p:tgtEl>
                                          <p:spTgt spid="11"/>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922158D-428B-4987-8B28-745A2AFA1252}" type="datetimeFigureOut">
              <a:rPr lang="en-US" smtClean="0">
                <a:solidFill>
                  <a:srgbClr val="DBF5F9">
                    <a:shade val="90000"/>
                  </a:srgbClr>
                </a:solidFill>
              </a:rPr>
              <a:pPr/>
              <a:t>11/19/2019</a:t>
            </a:fld>
            <a:endParaRPr lang="en-US">
              <a:solidFill>
                <a:srgbClr val="DBF5F9">
                  <a:shade val="90000"/>
                </a:srgbClr>
              </a:solidFill>
            </a:endParaRPr>
          </a:p>
        </p:txBody>
      </p:sp>
      <p:sp>
        <p:nvSpPr>
          <p:cNvPr id="19" name="Footer Placeholder 18"/>
          <p:cNvSpPr>
            <a:spLocks noGrp="1"/>
          </p:cNvSpPr>
          <p:nvPr>
            <p:ph type="ftr" sz="quarter" idx="11"/>
          </p:nvPr>
        </p:nvSpPr>
        <p:spPr/>
        <p:txBody>
          <a:bodyPr/>
          <a:lstStyle/>
          <a:p>
            <a:endParaRPr lang="en-US">
              <a:solidFill>
                <a:srgbClr val="DBF5F9">
                  <a:shade val="90000"/>
                </a:srgbClr>
              </a:solidFill>
            </a:endParaRPr>
          </a:p>
        </p:txBody>
      </p:sp>
      <p:sp>
        <p:nvSpPr>
          <p:cNvPr id="27" name="Slide Number Placeholder 26"/>
          <p:cNvSpPr>
            <a:spLocks noGrp="1"/>
          </p:cNvSpPr>
          <p:nvPr>
            <p:ph type="sldNum" sz="quarter" idx="12"/>
          </p:nvPr>
        </p:nvSpPr>
        <p:spPr/>
        <p:txBody>
          <a:bodyPr/>
          <a:lstStyle/>
          <a:p>
            <a:fld id="{515FC477-0A05-4F3E-8EE9-E015C9089D56}" type="slidenum">
              <a:rPr lang="en-US" smtClean="0">
                <a:solidFill>
                  <a:srgbClr val="DBF5F9">
                    <a:shade val="90000"/>
                  </a:srgbClr>
                </a:solidFill>
              </a:rPr>
              <a:pPr/>
              <a:t>‹#›</a:t>
            </a:fld>
            <a:endParaRPr lang="en-US">
              <a:solidFill>
                <a:srgbClr val="DBF5F9">
                  <a:shade val="90000"/>
                </a:srgbClr>
              </a:solidFill>
            </a:endParaRPr>
          </a:p>
        </p:txBody>
      </p:sp>
      <p:pic>
        <p:nvPicPr>
          <p:cNvPr id="7" name="Picture 6"/>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 y="733203"/>
            <a:ext cx="9144000" cy="6124797"/>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477000" y="1295400"/>
            <a:ext cx="901373" cy="901373"/>
          </a:xfrm>
          <a:prstGeom prst="ellipse">
            <a:avLst/>
          </a:prstGeom>
          <a:ln>
            <a:noFill/>
          </a:ln>
          <a:effectLst>
            <a:outerShdw blurRad="292100" dist="76200" dir="2700000" algn="tl" rotWithShape="0">
              <a:srgbClr val="333333">
                <a:alpha val="50000"/>
              </a:srgbClr>
            </a:outerShdw>
          </a:effectLst>
        </p:spPr>
      </p:pic>
      <p:pic>
        <p:nvPicPr>
          <p:cNvPr id="10" name="Picture 9"/>
          <p:cNvPicPr>
            <a:picLocks noChangeAspect="1"/>
          </p:cNvPicPr>
          <p:nvPr userDrawn="1"/>
        </p:nvPicPr>
        <p:blipFill rotWithShape="1">
          <a:blip r:embed="rId4" cstate="email">
            <a:extLst>
              <a:ext uri="{28A0092B-C50C-407E-A947-70E740481C1C}">
                <a14:useLocalDpi xmlns:a14="http://schemas.microsoft.com/office/drawing/2010/main"/>
              </a:ext>
            </a:extLst>
          </a:blip>
          <a:srcRect/>
          <a:stretch/>
        </p:blipFill>
        <p:spPr>
          <a:xfrm>
            <a:off x="5791200" y="1905000"/>
            <a:ext cx="1240461" cy="1240461"/>
          </a:xfrm>
          <a:prstGeom prst="ellipse">
            <a:avLst/>
          </a:prstGeom>
          <a:ln>
            <a:noFill/>
          </a:ln>
          <a:effectLst>
            <a:outerShdw blurRad="292100" dist="76200" dir="2700000" algn="tl" rotWithShape="0">
              <a:srgbClr val="333333">
                <a:alpha val="50000"/>
              </a:srgbClr>
            </a:outerShdw>
          </a:effectLst>
        </p:spPr>
      </p:pic>
      <p:pic>
        <p:nvPicPr>
          <p:cNvPr id="11" name="Picture 10"/>
          <p:cNvPicPr>
            <a:picLocks noChangeAspect="1"/>
          </p:cNvPicPr>
          <p:nvPr userDrawn="1"/>
        </p:nvPicPr>
        <p:blipFill rotWithShape="1">
          <a:blip r:embed="rId5" cstate="email">
            <a:extLst>
              <a:ext uri="{28A0092B-C50C-407E-A947-70E740481C1C}">
                <a14:useLocalDpi xmlns:a14="http://schemas.microsoft.com/office/drawing/2010/main"/>
              </a:ext>
            </a:extLst>
          </a:blip>
          <a:srcRect/>
          <a:stretch/>
        </p:blipFill>
        <p:spPr>
          <a:xfrm>
            <a:off x="6705600" y="2209800"/>
            <a:ext cx="1828800" cy="1828800"/>
          </a:xfrm>
          <a:prstGeom prst="ellipse">
            <a:avLst/>
          </a:prstGeom>
          <a:ln>
            <a:noFill/>
          </a:ln>
          <a:effectLst>
            <a:outerShdw blurRad="292100" dist="76200" dir="2700000" algn="tl" rotWithShape="0">
              <a:srgbClr val="333333">
                <a:alpha val="50000"/>
              </a:srgbClr>
            </a:outerShdw>
          </a:effectLst>
        </p:spPr>
      </p:pic>
    </p:spTree>
    <p:extLst>
      <p:ext uri="{BB962C8B-B14F-4D97-AF65-F5344CB8AC3E}">
        <p14:creationId xmlns:p14="http://schemas.microsoft.com/office/powerpoint/2010/main" val="222181329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par>
                                <p:cTn id="11" presetID="31" presetClass="entr" presetSubtype="0" fill="hold" nodeType="withEffect">
                                  <p:stCondLst>
                                    <p:cond delay="500"/>
                                  </p:stCondLst>
                                  <p:iterate type="lt">
                                    <p:tmPct val="5000"/>
                                  </p:iterate>
                                  <p:childTnLst>
                                    <p:set>
                                      <p:cBhvr>
                                        <p:cTn id="12" dur="1" fill="hold">
                                          <p:stCondLst>
                                            <p:cond delay="0"/>
                                          </p:stCondLst>
                                        </p:cTn>
                                        <p:tgtEl>
                                          <p:spTgt spid="10"/>
                                        </p:tgtEl>
                                        <p:attrNameLst>
                                          <p:attrName>style.visibility</p:attrName>
                                        </p:attrNameLst>
                                      </p:cBhvr>
                                      <p:to>
                                        <p:strVal val="visible"/>
                                      </p:to>
                                    </p:set>
                                    <p:anim calcmode="lin" valueType="num">
                                      <p:cBhvr>
                                        <p:cTn id="13" dur="1000" fill="hold"/>
                                        <p:tgtEl>
                                          <p:spTgt spid="10"/>
                                        </p:tgtEl>
                                        <p:attrNameLst>
                                          <p:attrName>ppt_w</p:attrName>
                                        </p:attrNameLst>
                                      </p:cBhvr>
                                      <p:tavLst>
                                        <p:tav tm="0">
                                          <p:val>
                                            <p:fltVal val="0"/>
                                          </p:val>
                                        </p:tav>
                                        <p:tav tm="100000">
                                          <p:val>
                                            <p:strVal val="#ppt_w"/>
                                          </p:val>
                                        </p:tav>
                                      </p:tavLst>
                                    </p:anim>
                                    <p:anim calcmode="lin" valueType="num">
                                      <p:cBhvr>
                                        <p:cTn id="14" dur="1000" fill="hold"/>
                                        <p:tgtEl>
                                          <p:spTgt spid="10"/>
                                        </p:tgtEl>
                                        <p:attrNameLst>
                                          <p:attrName>ppt_h</p:attrName>
                                        </p:attrNameLst>
                                      </p:cBhvr>
                                      <p:tavLst>
                                        <p:tav tm="0">
                                          <p:val>
                                            <p:fltVal val="0"/>
                                          </p:val>
                                        </p:tav>
                                        <p:tav tm="100000">
                                          <p:val>
                                            <p:strVal val="#ppt_h"/>
                                          </p:val>
                                        </p:tav>
                                      </p:tavLst>
                                    </p:anim>
                                    <p:anim calcmode="lin" valueType="num">
                                      <p:cBhvr>
                                        <p:cTn id="15" dur="1000" fill="hold"/>
                                        <p:tgtEl>
                                          <p:spTgt spid="10"/>
                                        </p:tgtEl>
                                        <p:attrNameLst>
                                          <p:attrName>style.rotation</p:attrName>
                                        </p:attrNameLst>
                                      </p:cBhvr>
                                      <p:tavLst>
                                        <p:tav tm="0">
                                          <p:val>
                                            <p:fltVal val="90"/>
                                          </p:val>
                                        </p:tav>
                                        <p:tav tm="100000">
                                          <p:val>
                                            <p:fltVal val="0"/>
                                          </p:val>
                                        </p:tav>
                                      </p:tavLst>
                                    </p:anim>
                                    <p:animEffect transition="in" filter="fade">
                                      <p:cBhvr>
                                        <p:cTn id="16" dur="1000"/>
                                        <p:tgtEl>
                                          <p:spTgt spid="10"/>
                                        </p:tgtEl>
                                      </p:cBhvr>
                                    </p:animEffect>
                                  </p:childTnLst>
                                </p:cTn>
                              </p:par>
                              <p:par>
                                <p:cTn id="17" presetID="31" presetClass="entr" presetSubtype="0" fill="hold" nodeType="withEffect">
                                  <p:stCondLst>
                                    <p:cond delay="1000"/>
                                  </p:stCondLst>
                                  <p:iterate type="lt">
                                    <p:tmPct val="5000"/>
                                  </p:iterate>
                                  <p:childTnLst>
                                    <p:set>
                                      <p:cBhvr>
                                        <p:cTn id="18" dur="1" fill="hold">
                                          <p:stCondLst>
                                            <p:cond delay="0"/>
                                          </p:stCondLst>
                                        </p:cTn>
                                        <p:tgtEl>
                                          <p:spTgt spid="11"/>
                                        </p:tgtEl>
                                        <p:attrNameLst>
                                          <p:attrName>style.visibility</p:attrName>
                                        </p:attrNameLst>
                                      </p:cBhvr>
                                      <p:to>
                                        <p:strVal val="visible"/>
                                      </p:to>
                                    </p:set>
                                    <p:anim calcmode="lin" valueType="num">
                                      <p:cBhvr>
                                        <p:cTn id="19" dur="1000" fill="hold"/>
                                        <p:tgtEl>
                                          <p:spTgt spid="11"/>
                                        </p:tgtEl>
                                        <p:attrNameLst>
                                          <p:attrName>ppt_w</p:attrName>
                                        </p:attrNameLst>
                                      </p:cBhvr>
                                      <p:tavLst>
                                        <p:tav tm="0">
                                          <p:val>
                                            <p:fltVal val="0"/>
                                          </p:val>
                                        </p:tav>
                                        <p:tav tm="100000">
                                          <p:val>
                                            <p:strVal val="#ppt_w"/>
                                          </p:val>
                                        </p:tav>
                                      </p:tavLst>
                                    </p:anim>
                                    <p:anim calcmode="lin" valueType="num">
                                      <p:cBhvr>
                                        <p:cTn id="20" dur="1000" fill="hold"/>
                                        <p:tgtEl>
                                          <p:spTgt spid="11"/>
                                        </p:tgtEl>
                                        <p:attrNameLst>
                                          <p:attrName>ppt_h</p:attrName>
                                        </p:attrNameLst>
                                      </p:cBhvr>
                                      <p:tavLst>
                                        <p:tav tm="0">
                                          <p:val>
                                            <p:fltVal val="0"/>
                                          </p:val>
                                        </p:tav>
                                        <p:tav tm="100000">
                                          <p:val>
                                            <p:strVal val="#ppt_h"/>
                                          </p:val>
                                        </p:tav>
                                      </p:tavLst>
                                    </p:anim>
                                    <p:anim calcmode="lin" valueType="num">
                                      <p:cBhvr>
                                        <p:cTn id="21" dur="1000" fill="hold"/>
                                        <p:tgtEl>
                                          <p:spTgt spid="11"/>
                                        </p:tgtEl>
                                        <p:attrNameLst>
                                          <p:attrName>style.rotation</p:attrName>
                                        </p:attrNameLst>
                                      </p:cBhvr>
                                      <p:tavLst>
                                        <p:tav tm="0">
                                          <p:val>
                                            <p:fltVal val="90"/>
                                          </p:val>
                                        </p:tav>
                                        <p:tav tm="100000">
                                          <p:val>
                                            <p:fltVal val="0"/>
                                          </p:val>
                                        </p:tav>
                                      </p:tavLst>
                                    </p:anim>
                                    <p:animEffect transition="in" filter="fade">
                                      <p:cBhvr>
                                        <p:cTn id="22" dur="1000"/>
                                        <p:tgtEl>
                                          <p:spTgt spid="11"/>
                                        </p:tgtEl>
                                      </p:cBhvr>
                                    </p:animEffect>
                                  </p:childTnLst>
                                </p:cTn>
                              </p:par>
                            </p:childTnLst>
                          </p:cTn>
                        </p:par>
                        <p:par>
                          <p:cTn id="23" fill="hold">
                            <p:stCondLst>
                              <p:cond delay="2000"/>
                            </p:stCondLst>
                            <p:childTnLst>
                              <p:par>
                                <p:cTn id="24" presetID="10" presetClass="entr" presetSubtype="0" fill="hold" nodeType="afterEffect">
                                  <p:stCondLst>
                                    <p:cond delay="0"/>
                                  </p:stCondLst>
                                  <p:childTnLst>
                                    <p:set>
                                      <p:cBhvr>
                                        <p:cTn id="25" dur="1" fill="hold">
                                          <p:stCondLst>
                                            <p:cond delay="0"/>
                                          </p:stCondLst>
                                        </p:cTn>
                                        <p:tgtEl>
                                          <p:spTgt spid="7"/>
                                        </p:tgtEl>
                                        <p:attrNameLst>
                                          <p:attrName>style.visibility</p:attrName>
                                        </p:attrNameLst>
                                      </p:cBhvr>
                                      <p:to>
                                        <p:strVal val="visible"/>
                                      </p:to>
                                    </p:set>
                                    <p:animEffect transition="in" filter="fade">
                                      <p:cBhvr>
                                        <p:cTn id="26"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9013374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22158D-428B-4987-8B28-745A2AFA1252}" type="datetimeFigureOut">
              <a:rPr lang="en-US" smtClean="0">
                <a:solidFill>
                  <a:srgbClr val="DBF5F9">
                    <a:shade val="90000"/>
                  </a:srgbClr>
                </a:solidFill>
              </a:rPr>
              <a:pPr/>
              <a:t>11/19/2019</a:t>
            </a:fld>
            <a:endParaRPr lang="en-US">
              <a:solidFill>
                <a:srgbClr val="DBF5F9">
                  <a:shade val="90000"/>
                </a:srgbClr>
              </a:solidFill>
            </a:endParaRPr>
          </a:p>
        </p:txBody>
      </p:sp>
      <p:sp>
        <p:nvSpPr>
          <p:cNvPr id="5" name="Footer Placeholder 4"/>
          <p:cNvSpPr>
            <a:spLocks noGrp="1"/>
          </p:cNvSpPr>
          <p:nvPr>
            <p:ph type="ftr" sz="quarter" idx="11"/>
          </p:nvPr>
        </p:nvSpPr>
        <p:spPr/>
        <p:txBody>
          <a:bodyPr/>
          <a:lstStyle/>
          <a:p>
            <a:endParaRPr lang="en-US">
              <a:solidFill>
                <a:srgbClr val="DBF5F9">
                  <a:shade val="90000"/>
                </a:srgbClr>
              </a:solidFill>
            </a:endParaRPr>
          </a:p>
        </p:txBody>
      </p:sp>
      <p:sp>
        <p:nvSpPr>
          <p:cNvPr id="6" name="Slide Number Placeholder 5"/>
          <p:cNvSpPr>
            <a:spLocks noGrp="1"/>
          </p:cNvSpPr>
          <p:nvPr>
            <p:ph type="sldNum" sz="quarter" idx="12"/>
          </p:nvPr>
        </p:nvSpPr>
        <p:spPr/>
        <p:txBody>
          <a:bodyPr/>
          <a:lstStyle/>
          <a:p>
            <a:fld id="{515FC477-0A05-4F3E-8EE9-E015C9089D56}" type="slidenum">
              <a:rPr lang="en-US" smtClean="0">
                <a:solidFill>
                  <a:srgbClr val="DBF5F9">
                    <a:shade val="90000"/>
                  </a:srgbClr>
                </a:solidFill>
              </a:rPr>
              <a:pPr/>
              <a:t>‹#›</a:t>
            </a:fld>
            <a:endParaRPr lang="en-US">
              <a:solidFill>
                <a:srgbClr val="DBF5F9">
                  <a:shade val="90000"/>
                </a:srgbClr>
              </a:solidFill>
            </a:endParaRPr>
          </a:p>
        </p:txBody>
      </p:sp>
      <p:pic>
        <p:nvPicPr>
          <p:cNvPr id="7" name="Picture 6"/>
          <p:cNvPicPr>
            <a:picLocks noChangeAspect="1"/>
          </p:cNvPicPr>
          <p:nvPr userDrawn="1"/>
        </p:nvPicPr>
        <p:blipFill rotWithShape="1">
          <a:blip r:embed="rId2" cstate="print"/>
          <a:srcRect l="-92" t="50811" r="45394" b="-590"/>
          <a:stretch/>
        </p:blipFill>
        <p:spPr>
          <a:xfrm>
            <a:off x="-13648" y="0"/>
            <a:ext cx="9157648" cy="5582272"/>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85800" y="1066799"/>
            <a:ext cx="1979920" cy="2013807"/>
          </a:xfrm>
          <a:prstGeom prst="ellipse">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88667741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255592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8" name="Footer Placeholder 7"/>
          <p:cNvSpPr>
            <a:spLocks noGrp="1"/>
          </p:cNvSpPr>
          <p:nvPr>
            <p:ph type="ftr" sz="quarter" idx="11"/>
          </p:nvPr>
        </p:nvSpPr>
        <p:spPr/>
        <p:txBody>
          <a:bodyPr/>
          <a:lstStyle/>
          <a:p>
            <a:endParaRPr lang="en-US">
              <a:solidFill>
                <a:srgbClr val="04617B">
                  <a:shade val="90000"/>
                </a:srgbClr>
              </a:solidFill>
            </a:endParaRPr>
          </a:p>
        </p:txBody>
      </p:sp>
      <p:sp>
        <p:nvSpPr>
          <p:cNvPr id="9" name="Slide Number Placeholder 8"/>
          <p:cNvSpPr>
            <a:spLocks noGrp="1"/>
          </p:cNvSpPr>
          <p:nvPr>
            <p:ph type="sldNum" sz="quarter" idx="12"/>
          </p:nvPr>
        </p:nvSpPr>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850437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4" name="Footer Placeholder 3"/>
          <p:cNvSpPr>
            <a:spLocks noGrp="1"/>
          </p:cNvSpPr>
          <p:nvPr>
            <p:ph type="ftr" sz="quarter" idx="11"/>
          </p:nvPr>
        </p:nvSpPr>
        <p:spPr/>
        <p:txBody>
          <a:bodyPr/>
          <a:lstStyle/>
          <a:p>
            <a:endParaRPr lang="en-US">
              <a:solidFill>
                <a:srgbClr val="04617B">
                  <a:shade val="90000"/>
                </a:srgbClr>
              </a:solidFill>
            </a:endParaRPr>
          </a:p>
        </p:txBody>
      </p:sp>
      <p:sp>
        <p:nvSpPr>
          <p:cNvPr id="5" name="Slide Number Placeholder 4"/>
          <p:cNvSpPr>
            <a:spLocks noGrp="1"/>
          </p:cNvSpPr>
          <p:nvPr>
            <p:ph type="sldNum" sz="quarter" idx="12"/>
          </p:nvPr>
        </p:nvSpPr>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09648987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3" name="Footer Placeholder 2"/>
          <p:cNvSpPr>
            <a:spLocks noGrp="1"/>
          </p:cNvSpPr>
          <p:nvPr>
            <p:ph type="ftr" sz="quarter" idx="11"/>
          </p:nvPr>
        </p:nvSpPr>
        <p:spPr/>
        <p:txBody>
          <a:bodyPr/>
          <a:lstStyle/>
          <a:p>
            <a:endParaRPr lang="en-US">
              <a:solidFill>
                <a:srgbClr val="04617B">
                  <a:shade val="90000"/>
                </a:srgbClr>
              </a:solidFill>
            </a:endParaRPr>
          </a:p>
        </p:txBody>
      </p:sp>
      <p:sp>
        <p:nvSpPr>
          <p:cNvPr id="4" name="Slide Number Placeholder 3"/>
          <p:cNvSpPr>
            <a:spLocks noGrp="1"/>
          </p:cNvSpPr>
          <p:nvPr>
            <p:ph type="sldNum" sz="quarter" idx="12"/>
          </p:nvPr>
        </p:nvSpPr>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16471081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41993148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6" name="Footer Placeholder 5"/>
          <p:cNvSpPr>
            <a:spLocks noGrp="1"/>
          </p:cNvSpPr>
          <p:nvPr>
            <p:ph type="ftr" sz="quarter" idx="11"/>
          </p:nvPr>
        </p:nvSpPr>
        <p:spPr/>
        <p:txBody>
          <a:bodyPr/>
          <a:lstStyle/>
          <a:p>
            <a:endParaRPr lang="en-US">
              <a:solidFill>
                <a:srgbClr val="04617B">
                  <a:shade val="90000"/>
                </a:srgbClr>
              </a:solidFill>
            </a:endParaRPr>
          </a:p>
        </p:txBody>
      </p:sp>
      <p:sp>
        <p:nvSpPr>
          <p:cNvPr id="7" name="Slide Number Placeholder 6"/>
          <p:cNvSpPr>
            <a:spLocks noGrp="1"/>
          </p:cNvSpPr>
          <p:nvPr>
            <p:ph type="sldNum" sz="quarter" idx="12"/>
          </p:nvPr>
        </p:nvSpPr>
        <p:spPr>
          <a:xfrm>
            <a:off x="8077200" y="6356350"/>
            <a:ext cx="609600" cy="365125"/>
          </a:xfrm>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Tree>
    <p:extLst>
      <p:ext uri="{BB962C8B-B14F-4D97-AF65-F5344CB8AC3E}">
        <p14:creationId xmlns:p14="http://schemas.microsoft.com/office/powerpoint/2010/main" val="184397183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7657514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5" name="Footer Placeholder 4"/>
          <p:cNvSpPr>
            <a:spLocks noGrp="1"/>
          </p:cNvSpPr>
          <p:nvPr>
            <p:ph type="ftr" sz="quarter" idx="11"/>
          </p:nvPr>
        </p:nvSpPr>
        <p:spPr/>
        <p:txBody>
          <a:bodyPr/>
          <a:lstStyle/>
          <a:p>
            <a:endParaRPr lang="en-US">
              <a:solidFill>
                <a:srgbClr val="04617B">
                  <a:shade val="90000"/>
                </a:srgbClr>
              </a:solidFill>
            </a:endParaRPr>
          </a:p>
        </p:txBody>
      </p:sp>
      <p:sp>
        <p:nvSpPr>
          <p:cNvPr id="6" name="Slide Number Placeholder 5"/>
          <p:cNvSpPr>
            <a:spLocks noGrp="1"/>
          </p:cNvSpPr>
          <p:nvPr>
            <p:ph type="sldNum" sz="quarter" idx="12"/>
          </p:nvPr>
        </p:nvSpPr>
        <p:spPr/>
        <p:txBody>
          <a:body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spTree>
    <p:extLst>
      <p:ext uri="{BB962C8B-B14F-4D97-AF65-F5344CB8AC3E}">
        <p14:creationId xmlns:p14="http://schemas.microsoft.com/office/powerpoint/2010/main" val="27033518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5FC477-0A05-4F3E-8EE9-E015C9089D56}" type="slidenum">
              <a:rPr lang="en-US" smtClean="0"/>
              <a:pPr/>
              <a:t>‹#›</a:t>
            </a:fld>
            <a:endParaRPr lang="en-US"/>
          </a:p>
        </p:txBody>
      </p:sp>
      <p:pic>
        <p:nvPicPr>
          <p:cNvPr id="7" name="Picture 6"/>
          <p:cNvPicPr>
            <a:picLocks noChangeAspect="1"/>
          </p:cNvPicPr>
          <p:nvPr userDrawn="1"/>
        </p:nvPicPr>
        <p:blipFill rotWithShape="1">
          <a:blip r:embed="rId2" cstate="print"/>
          <a:srcRect l="-92" t="50811" r="45394" b="-590"/>
          <a:stretch/>
        </p:blipFill>
        <p:spPr>
          <a:xfrm>
            <a:off x="-13648" y="0"/>
            <a:ext cx="9157648" cy="5582272"/>
          </a:xfrm>
          <a:prstGeom prst="rect">
            <a:avLst/>
          </a:prstGeom>
        </p:spPr>
      </p:pic>
      <p:pic>
        <p:nvPicPr>
          <p:cNvPr id="8" name="Picture 7"/>
          <p:cNvPicPr>
            <a:picLocks noChangeAspect="1"/>
          </p:cNvPicPr>
          <p:nvPr userDrawn="1"/>
        </p:nvPicPr>
        <p:blipFill rotWithShape="1">
          <a:blip r:embed="rId3" cstate="email">
            <a:extLst>
              <a:ext uri="{28A0092B-C50C-407E-A947-70E740481C1C}">
                <a14:useLocalDpi xmlns:a14="http://schemas.microsoft.com/office/drawing/2010/main"/>
              </a:ext>
            </a:extLst>
          </a:blip>
          <a:srcRect/>
          <a:stretch/>
        </p:blipFill>
        <p:spPr>
          <a:xfrm>
            <a:off x="685800" y="1066799"/>
            <a:ext cx="1979920" cy="2013807"/>
          </a:xfrm>
          <a:prstGeom prst="ellipse">
            <a:avLst/>
          </a:prstGeom>
          <a:ln>
            <a:noFill/>
          </a:ln>
          <a:effectLst>
            <a:outerShdw blurRad="292100" dist="139700" dir="2700000" algn="tl" rotWithShape="0">
              <a:srgbClr val="333333">
                <a:alpha val="65000"/>
              </a:srgbClr>
            </a:outerShdw>
          </a:effectLst>
        </p:spPr>
      </p:pic>
    </p:spTree>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iterate type="lt">
                                    <p:tmPct val="5000"/>
                                  </p:iterate>
                                  <p:childTnLst>
                                    <p:set>
                                      <p:cBhvr>
                                        <p:cTn id="6" dur="1" fill="hold">
                                          <p:stCondLst>
                                            <p:cond delay="0"/>
                                          </p:stCondLst>
                                        </p:cTn>
                                        <p:tgtEl>
                                          <p:spTgt spid="8"/>
                                        </p:tgtEl>
                                        <p:attrNameLst>
                                          <p:attrName>style.visibility</p:attrName>
                                        </p:attrNameLst>
                                      </p:cBhvr>
                                      <p:to>
                                        <p:strVal val="visible"/>
                                      </p:to>
                                    </p:set>
                                    <p:anim calcmode="lin" valueType="num">
                                      <p:cBhvr>
                                        <p:cTn id="7" dur="1000" fill="hold"/>
                                        <p:tgtEl>
                                          <p:spTgt spid="8"/>
                                        </p:tgtEl>
                                        <p:attrNameLst>
                                          <p:attrName>ppt_w</p:attrName>
                                        </p:attrNameLst>
                                      </p:cBhvr>
                                      <p:tavLst>
                                        <p:tav tm="0">
                                          <p:val>
                                            <p:fltVal val="0"/>
                                          </p:val>
                                        </p:tav>
                                        <p:tav tm="100000">
                                          <p:val>
                                            <p:strVal val="#ppt_w"/>
                                          </p:val>
                                        </p:tav>
                                      </p:tavLst>
                                    </p:anim>
                                    <p:anim calcmode="lin" valueType="num">
                                      <p:cBhvr>
                                        <p:cTn id="8" dur="1000" fill="hold"/>
                                        <p:tgtEl>
                                          <p:spTgt spid="8"/>
                                        </p:tgtEl>
                                        <p:attrNameLst>
                                          <p:attrName>ppt_h</p:attrName>
                                        </p:attrNameLst>
                                      </p:cBhvr>
                                      <p:tavLst>
                                        <p:tav tm="0">
                                          <p:val>
                                            <p:fltVal val="0"/>
                                          </p:val>
                                        </p:tav>
                                        <p:tav tm="100000">
                                          <p:val>
                                            <p:strVal val="#ppt_h"/>
                                          </p:val>
                                        </p:tav>
                                      </p:tavLst>
                                    </p:anim>
                                    <p:anim calcmode="lin" valueType="num">
                                      <p:cBhvr>
                                        <p:cTn id="9" dur="1000" fill="hold"/>
                                        <p:tgtEl>
                                          <p:spTgt spid="8"/>
                                        </p:tgtEl>
                                        <p:attrNameLst>
                                          <p:attrName>style.rotation</p:attrName>
                                        </p:attrNameLst>
                                      </p:cBhvr>
                                      <p:tavLst>
                                        <p:tav tm="0">
                                          <p:val>
                                            <p:fltVal val="90"/>
                                          </p:val>
                                        </p:tav>
                                        <p:tav tm="100000">
                                          <p:val>
                                            <p:fltVal val="0"/>
                                          </p:val>
                                        </p:tav>
                                      </p:tavLst>
                                    </p:anim>
                                    <p:animEffect transition="in" filter="fade">
                                      <p:cBhvr>
                                        <p:cTn id="10" dur="1000"/>
                                        <p:tgtEl>
                                          <p:spTgt spid="8"/>
                                        </p:tgtEl>
                                      </p:cBhvr>
                                    </p:animEffect>
                                  </p:childTnLst>
                                </p:cTn>
                              </p:par>
                            </p:childTnLst>
                          </p:cTn>
                        </p:par>
                        <p:par>
                          <p:cTn id="11" fill="hold">
                            <p:stCondLst>
                              <p:cond delay="1000"/>
                            </p:stCondLst>
                            <p:childTnLst>
                              <p:par>
                                <p:cTn id="12" presetID="22" presetClass="entr" presetSubtype="8" fill="hold" nodeType="after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wipe(left)">
                                      <p:cBhvr>
                                        <p:cTn id="1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FC477-0A05-4F3E-8EE9-E015C9089D5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5FC477-0A05-4F3E-8EE9-E015C9089D5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5FC477-0A05-4F3E-8EE9-E015C9089D5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5FC477-0A05-4F3E-8EE9-E015C9089D5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5FC477-0A05-4F3E-8EE9-E015C9089D56}" type="slidenum">
              <a:rPr lang="en-US" smtClean="0"/>
              <a:pPr/>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922158D-428B-4987-8B28-745A2AFA1252}" type="datetimeFigureOut">
              <a:rPr lang="en-US" smtClean="0"/>
              <a:pPr/>
              <a:t>11/19/2019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515FC477-0A05-4F3E-8EE9-E015C9089D56}"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22158D-428B-4987-8B28-745A2AFA1252}" type="datetimeFigureOut">
              <a:rPr lang="en-US" smtClean="0"/>
              <a:pPr/>
              <a:t>11/19/2019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5FC477-0A05-4F3E-8EE9-E015C9089D56}"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922158D-428B-4987-8B28-745A2AFA1252}" type="datetimeFigureOut">
              <a:rPr lang="en-US" smtClean="0">
                <a:solidFill>
                  <a:srgbClr val="04617B">
                    <a:shade val="90000"/>
                  </a:srgbClr>
                </a:solidFill>
              </a:rPr>
              <a:pPr/>
              <a:t>11/19/2019</a:t>
            </a:fld>
            <a:endParaRPr lang="en-US">
              <a:solidFill>
                <a:srgbClr val="04617B">
                  <a:shade val="90000"/>
                </a:srgbClr>
              </a:solidFill>
            </a:endParaRP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solidFill>
                <a:srgbClr val="04617B">
                  <a:shade val="90000"/>
                </a:srgbClr>
              </a:solidFill>
            </a:endParaRP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515FC477-0A05-4F3E-8EE9-E015C9089D56}" type="slidenum">
              <a:rPr lang="en-US" smtClean="0">
                <a:solidFill>
                  <a:srgbClr val="04617B">
                    <a:shade val="90000"/>
                  </a:srgbClr>
                </a:solidFill>
              </a:rPr>
              <a:pPr/>
              <a:t>‹#›</a:t>
            </a:fld>
            <a:endParaRPr lang="en-US">
              <a:solidFill>
                <a:srgbClr val="04617B">
                  <a:shade val="90000"/>
                </a:srgbClr>
              </a:solidFill>
            </a:endParaRP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grpSp>
    </p:spTree>
    <p:extLst>
      <p:ext uri="{BB962C8B-B14F-4D97-AF65-F5344CB8AC3E}">
        <p14:creationId xmlns:p14="http://schemas.microsoft.com/office/powerpoint/2010/main" val="311397908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hyperlink" Target="https://data.worldbank.org/" TargetMode="Externa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hyperlink" Target="https://data.worldbank.org/" TargetMode="Externa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685800" y="762000"/>
            <a:ext cx="8001000" cy="990600"/>
          </a:xfrm>
          <a:prstGeom prst="rect">
            <a:avLst/>
          </a:prstGeom>
        </p:spPr>
        <p:txBody>
          <a:bodyPr vert="horz" lIns="91440" tIns="45720" rIns="91440" bIns="45720" rtlCol="0" anchor="ctr">
            <a:no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IN" sz="2800" b="1" i="0" u="none" strike="noStrike" kern="1200" cap="none" spc="0" normalizeH="0" baseline="0" noProof="0" dirty="0" err="1" smtClean="0">
                <a:ln>
                  <a:noFill/>
                </a:ln>
                <a:solidFill>
                  <a:schemeClr val="accent3">
                    <a:lumMod val="50000"/>
                  </a:schemeClr>
                </a:solidFill>
                <a:effectLst>
                  <a:outerShdw blurRad="38100" dist="38100" dir="2700000" algn="tl">
                    <a:srgbClr val="000000">
                      <a:alpha val="43137"/>
                    </a:srgbClr>
                  </a:outerShdw>
                </a:effectLst>
                <a:uLnTx/>
                <a:uFillTx/>
                <a:latin typeface="+mj-lt"/>
                <a:ea typeface="+mj-ea"/>
                <a:cs typeface="+mj-cs"/>
              </a:rPr>
              <a:t>Scientometric</a:t>
            </a:r>
            <a:r>
              <a:rPr kumimoji="0" lang="en-IN" sz="2800" b="1" i="0" u="none" strike="noStrike" kern="1200" cap="none" spc="0" normalizeH="0" baseline="0" noProof="0" dirty="0" smtClean="0">
                <a:ln>
                  <a:noFill/>
                </a:ln>
                <a:solidFill>
                  <a:schemeClr val="accent3">
                    <a:lumMod val="50000"/>
                  </a:schemeClr>
                </a:solidFill>
                <a:effectLst>
                  <a:outerShdw blurRad="38100" dist="38100" dir="2700000" algn="tl">
                    <a:srgbClr val="000000">
                      <a:alpha val="43137"/>
                    </a:srgbClr>
                  </a:outerShdw>
                </a:effectLst>
                <a:uLnTx/>
                <a:uFillTx/>
                <a:latin typeface="+mj-lt"/>
                <a:ea typeface="+mj-ea"/>
                <a:cs typeface="+mj-cs"/>
              </a:rPr>
              <a:t> Approach to Agriculture Literature with Gross Domestic Product </a:t>
            </a:r>
          </a:p>
        </p:txBody>
      </p:sp>
      <p:sp>
        <p:nvSpPr>
          <p:cNvPr id="5" name="Subtitle 2"/>
          <p:cNvSpPr txBox="1">
            <a:spLocks/>
          </p:cNvSpPr>
          <p:nvPr/>
        </p:nvSpPr>
        <p:spPr>
          <a:xfrm>
            <a:off x="381000" y="1752600"/>
            <a:ext cx="6553200" cy="1600200"/>
          </a:xfrm>
          <a:prstGeom prst="rect">
            <a:avLst/>
          </a:prstGeom>
        </p:spPr>
        <p:txBody>
          <a:bodyPr vert="horz" lIns="91440" tIns="45720" rIns="91440" bIns="45720" rtlCol="0">
            <a:normAutofit fontScale="85000" lnSpcReduction="20000"/>
          </a:bodyPr>
          <a:lstStyle/>
          <a:p>
            <a:pPr marL="0" marR="0" lvl="0" indent="0" algn="ctr" defTabSz="914400" rtl="0" eaLnBrk="1" fontAlgn="auto" latinLnBrk="0" hangingPunct="1">
              <a:lnSpc>
                <a:spcPct val="150000"/>
              </a:lnSpc>
              <a:spcBef>
                <a:spcPct val="0"/>
              </a:spcBef>
              <a:spcAft>
                <a:spcPts val="0"/>
              </a:spcAft>
              <a:buClrTx/>
              <a:buSzTx/>
              <a:buFont typeface="Arial" pitchFamily="34" charset="0"/>
              <a:buNone/>
              <a:tabLst/>
              <a:defRPr/>
            </a:pPr>
            <a:r>
              <a:rPr kumimoji="0" lang="en-GB" sz="1900" b="1" i="0" u="none" strike="noStrike" kern="1200" cap="none" spc="0" normalizeH="0" baseline="0" noProof="0" dirty="0" smtClean="0">
                <a:ln>
                  <a:noFill/>
                </a:ln>
                <a:solidFill>
                  <a:srgbClr val="002060"/>
                </a:solidFill>
                <a:effectLst/>
                <a:uLnTx/>
                <a:uFillTx/>
                <a:latin typeface="Times New Roman" pitchFamily="18" charset="0"/>
                <a:ea typeface="+mn-ea"/>
                <a:cs typeface="Times New Roman" pitchFamily="18" charset="0"/>
              </a:rPr>
              <a:t>Dr. S. L. </a:t>
            </a:r>
            <a:r>
              <a:rPr kumimoji="0" lang="en-GB" sz="1900" b="1" i="0" u="none" strike="noStrike" kern="1200" cap="none" spc="0" normalizeH="0" baseline="0" noProof="0" dirty="0" err="1" smtClean="0">
                <a:ln>
                  <a:noFill/>
                </a:ln>
                <a:solidFill>
                  <a:srgbClr val="002060"/>
                </a:solidFill>
                <a:effectLst/>
                <a:uLnTx/>
                <a:uFillTx/>
                <a:latin typeface="Times New Roman" pitchFamily="18" charset="0"/>
                <a:ea typeface="+mn-ea"/>
                <a:cs typeface="Times New Roman" pitchFamily="18" charset="0"/>
              </a:rPr>
              <a:t>Sangam</a:t>
            </a:r>
            <a:endParaRPr kumimoji="0" lang="en-GB" sz="1900" b="1" i="0" u="none" strike="noStrike" kern="1200" cap="none" spc="0" normalizeH="0" baseline="0" noProof="0" dirty="0" smtClean="0">
              <a:ln>
                <a:noFill/>
              </a:ln>
              <a:solidFill>
                <a:srgbClr val="002060"/>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50000"/>
              </a:lnSpc>
              <a:spcBef>
                <a:spcPct val="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rgbClr val="002060"/>
                </a:solidFill>
                <a:effectLst/>
                <a:uLnTx/>
                <a:uFillTx/>
                <a:latin typeface="Times New Roman" pitchFamily="18" charset="0"/>
                <a:ea typeface="+mn-ea"/>
                <a:cs typeface="Times New Roman" pitchFamily="18" charset="0"/>
              </a:rPr>
              <a:t>Former Visiting Scientist DRTC Indian Statistical Institute, Bangalore</a:t>
            </a:r>
          </a:p>
          <a:p>
            <a:pPr marL="0" marR="0" lvl="0" indent="0" algn="ctr" defTabSz="914400" rtl="0" eaLnBrk="1" fontAlgn="auto" latinLnBrk="0" hangingPunct="1">
              <a:lnSpc>
                <a:spcPct val="150000"/>
              </a:lnSpc>
              <a:spcBef>
                <a:spcPct val="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rPr>
              <a:t>Formerly Professor &amp; Chairman Dean Faculty of Social sciences</a:t>
            </a:r>
            <a:endParaRPr kumimoji="0" lang="en-IN"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50000"/>
              </a:lnSpc>
              <a:spcBef>
                <a:spcPct val="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rPr>
              <a:t>Department of Library and Information Science</a:t>
            </a:r>
            <a:endParaRPr kumimoji="0" lang="en-IN"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50000"/>
              </a:lnSpc>
              <a:spcBef>
                <a:spcPct val="0"/>
              </a:spcBef>
              <a:spcAft>
                <a:spcPts val="0"/>
              </a:spcAft>
              <a:buClrTx/>
              <a:buSzTx/>
              <a:buFont typeface="Arial" pitchFamily="34" charset="0"/>
              <a:buNone/>
              <a:tabLst/>
              <a:defRPr/>
            </a:pPr>
            <a:r>
              <a:rPr kumimoji="0" lang="en-GB" sz="1400" b="1" i="0" u="none" strike="noStrike" kern="1200" cap="none" spc="0" normalizeH="0" baseline="0" noProof="0" dirty="0" err="1" smtClean="0">
                <a:ln>
                  <a:noFill/>
                </a:ln>
                <a:solidFill>
                  <a:schemeClr val="accent3">
                    <a:lumMod val="50000"/>
                  </a:schemeClr>
                </a:solidFill>
                <a:effectLst/>
                <a:uLnTx/>
                <a:uFillTx/>
                <a:latin typeface="Times New Roman" pitchFamily="18" charset="0"/>
                <a:ea typeface="+mn-ea"/>
                <a:cs typeface="Times New Roman" pitchFamily="18" charset="0"/>
              </a:rPr>
              <a:t>Karnatak</a:t>
            </a:r>
            <a:r>
              <a:rPr kumimoji="0" lang="en-GB"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rPr>
              <a:t> University, </a:t>
            </a:r>
            <a:r>
              <a:rPr kumimoji="0" lang="en-GB" sz="1400" b="1" i="0" u="none" strike="noStrike" kern="1200" cap="none" spc="0" normalizeH="0" baseline="0" noProof="0" dirty="0" err="1" smtClean="0">
                <a:ln>
                  <a:noFill/>
                </a:ln>
                <a:solidFill>
                  <a:schemeClr val="accent3">
                    <a:lumMod val="50000"/>
                  </a:schemeClr>
                </a:solidFill>
                <a:effectLst/>
                <a:uLnTx/>
                <a:uFillTx/>
                <a:latin typeface="Times New Roman" pitchFamily="18" charset="0"/>
                <a:ea typeface="+mn-ea"/>
                <a:cs typeface="Times New Roman" pitchFamily="18" charset="0"/>
              </a:rPr>
              <a:t>Dharwad</a:t>
            </a:r>
            <a:r>
              <a:rPr kumimoji="0" lang="en-GB"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rPr>
              <a:t> – 580 003</a:t>
            </a:r>
            <a:endParaRPr kumimoji="0" lang="en-IN"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endParaRPr>
          </a:p>
          <a:p>
            <a:pPr marL="0" marR="0" lvl="0" indent="0" algn="ctr" defTabSz="914400" rtl="0" eaLnBrk="1" fontAlgn="auto" latinLnBrk="0" hangingPunct="1">
              <a:lnSpc>
                <a:spcPct val="150000"/>
              </a:lnSpc>
              <a:spcBef>
                <a:spcPct val="0"/>
              </a:spcBef>
              <a:spcAft>
                <a:spcPts val="0"/>
              </a:spcAft>
              <a:buClrTx/>
              <a:buSzTx/>
              <a:buFont typeface="Arial" pitchFamily="34" charset="0"/>
              <a:buNone/>
              <a:tabLst/>
              <a:defRPr/>
            </a:pPr>
            <a:r>
              <a:rPr kumimoji="0" lang="en-GB"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rPr>
              <a:t>E-mail: slsangam@gmail.com</a:t>
            </a:r>
            <a:endParaRPr kumimoji="0" lang="en-IN" sz="1400" b="1" i="0" u="none" strike="noStrike" kern="1200" cap="none" spc="0" normalizeH="0" baseline="0" noProof="0" dirty="0" smtClean="0">
              <a:ln>
                <a:noFill/>
              </a:ln>
              <a:solidFill>
                <a:schemeClr val="accent3">
                  <a:lumMod val="50000"/>
                </a:schemeClr>
              </a:solidFill>
              <a:effectLst/>
              <a:uLnTx/>
              <a:uFillTx/>
              <a:latin typeface="Times New Roman" pitchFamily="18" charset="0"/>
              <a:ea typeface="+mn-ea"/>
              <a:cs typeface="Times New Roman" pitchFamily="18" charset="0"/>
            </a:endParaRPr>
          </a:p>
        </p:txBody>
      </p:sp>
      <p:sp>
        <p:nvSpPr>
          <p:cNvPr id="6" name="Rectangle 5"/>
          <p:cNvSpPr/>
          <p:nvPr/>
        </p:nvSpPr>
        <p:spPr>
          <a:xfrm>
            <a:off x="257175" y="4878288"/>
            <a:ext cx="4190999" cy="1649682"/>
          </a:xfrm>
          <a:prstGeom prst="rect">
            <a:avLst/>
          </a:prstGeom>
        </p:spPr>
        <p:txBody>
          <a:bodyPr wrap="square">
            <a:spAutoFit/>
          </a:bodyPr>
          <a:lstStyle/>
          <a:p>
            <a:r>
              <a:rPr lang="en-IN" sz="1600" b="1" dirty="0" err="1" smtClean="0">
                <a:solidFill>
                  <a:srgbClr val="1F497D">
                    <a:lumMod val="50000"/>
                  </a:srgbClr>
                </a:solidFill>
                <a:latin typeface="Times New Roman" pitchFamily="18" charset="0"/>
                <a:cs typeface="Times New Roman" pitchFamily="18" charset="0"/>
              </a:rPr>
              <a:t>Dr</a:t>
            </a:r>
            <a:r>
              <a:rPr lang="en-IN" sz="1600" b="1" dirty="0" err="1">
                <a:solidFill>
                  <a:srgbClr val="1F497D">
                    <a:lumMod val="50000"/>
                  </a:srgbClr>
                </a:solidFill>
                <a:latin typeface="Times New Roman" pitchFamily="18" charset="0"/>
                <a:cs typeface="Times New Roman" pitchFamily="18" charset="0"/>
              </a:rPr>
              <a:t>.</a:t>
            </a:r>
            <a:r>
              <a:rPr lang="en-IN" sz="1600" b="1" dirty="0">
                <a:solidFill>
                  <a:srgbClr val="1F497D">
                    <a:lumMod val="50000"/>
                  </a:srgbClr>
                </a:solidFill>
                <a:latin typeface="Times New Roman" pitchFamily="18" charset="0"/>
                <a:cs typeface="Times New Roman" pitchFamily="18" charset="0"/>
              </a:rPr>
              <a:t> </a:t>
            </a:r>
            <a:r>
              <a:rPr lang="en-IN" sz="1600" b="1" dirty="0" err="1">
                <a:solidFill>
                  <a:srgbClr val="1F497D">
                    <a:lumMod val="50000"/>
                  </a:srgbClr>
                </a:solidFill>
                <a:latin typeface="Times New Roman" pitchFamily="18" charset="0"/>
                <a:cs typeface="Times New Roman" pitchFamily="18" charset="0"/>
              </a:rPr>
              <a:t>Vinayak</a:t>
            </a:r>
            <a:r>
              <a:rPr lang="en-IN" sz="1600" b="1" dirty="0">
                <a:solidFill>
                  <a:srgbClr val="1F497D">
                    <a:lumMod val="50000"/>
                  </a:srgbClr>
                </a:solidFill>
                <a:latin typeface="Times New Roman" pitchFamily="18" charset="0"/>
                <a:cs typeface="Times New Roman" pitchFamily="18" charset="0"/>
              </a:rPr>
              <a:t> M. </a:t>
            </a:r>
            <a:r>
              <a:rPr lang="en-IN" sz="1600" b="1" dirty="0" err="1">
                <a:solidFill>
                  <a:srgbClr val="1F497D">
                    <a:lumMod val="50000"/>
                  </a:srgbClr>
                </a:solidFill>
                <a:latin typeface="Times New Roman" pitchFamily="18" charset="0"/>
                <a:cs typeface="Times New Roman" pitchFamily="18" charset="0"/>
              </a:rPr>
              <a:t>Bankapur</a:t>
            </a:r>
            <a:endParaRPr lang="en-IN" sz="1600" b="1" dirty="0">
              <a:solidFill>
                <a:srgbClr val="1F497D">
                  <a:lumMod val="50000"/>
                </a:srgbClr>
              </a:solidFill>
              <a:latin typeface="Times New Roman" pitchFamily="18" charset="0"/>
              <a:cs typeface="Times New Roman" pitchFamily="18" charset="0"/>
            </a:endParaRPr>
          </a:p>
          <a:p>
            <a:pPr>
              <a:spcBef>
                <a:spcPct val="20000"/>
              </a:spcBef>
            </a:pPr>
            <a:r>
              <a:rPr lang="en-IN" sz="1100" b="1" dirty="0">
                <a:solidFill>
                  <a:schemeClr val="accent3">
                    <a:lumMod val="50000"/>
                  </a:schemeClr>
                </a:solidFill>
                <a:latin typeface="Bookman Old Style" pitchFamily="18" charset="0"/>
              </a:rPr>
              <a:t>Associate Professor, </a:t>
            </a:r>
          </a:p>
          <a:p>
            <a:pPr>
              <a:spcBef>
                <a:spcPct val="20000"/>
              </a:spcBef>
            </a:pPr>
            <a:r>
              <a:rPr lang="en-IN" sz="1100" b="1" dirty="0">
                <a:solidFill>
                  <a:schemeClr val="accent3">
                    <a:lumMod val="50000"/>
                  </a:schemeClr>
                </a:solidFill>
                <a:latin typeface="Bookman Old Style" pitchFamily="18" charset="0"/>
              </a:rPr>
              <a:t>Rani </a:t>
            </a:r>
            <a:r>
              <a:rPr lang="en-IN" sz="1100" b="1" dirty="0" err="1">
                <a:solidFill>
                  <a:schemeClr val="accent3">
                    <a:lumMod val="50000"/>
                  </a:schemeClr>
                </a:solidFill>
                <a:latin typeface="Bookman Old Style" pitchFamily="18" charset="0"/>
              </a:rPr>
              <a:t>Channamma</a:t>
            </a:r>
            <a:r>
              <a:rPr lang="en-IN" sz="1100" b="1" dirty="0">
                <a:solidFill>
                  <a:schemeClr val="accent3">
                    <a:lumMod val="50000"/>
                  </a:schemeClr>
                </a:solidFill>
                <a:latin typeface="Bookman Old Style" pitchFamily="18" charset="0"/>
              </a:rPr>
              <a:t> University, </a:t>
            </a:r>
            <a:r>
              <a:rPr lang="en-IN" sz="1100" b="1" dirty="0" err="1">
                <a:solidFill>
                  <a:schemeClr val="accent3">
                    <a:lumMod val="50000"/>
                  </a:schemeClr>
                </a:solidFill>
                <a:latin typeface="Bookman Old Style" pitchFamily="18" charset="0"/>
              </a:rPr>
              <a:t>Belagavi</a:t>
            </a:r>
            <a:endParaRPr lang="en-IN" sz="1100" b="1" dirty="0">
              <a:solidFill>
                <a:schemeClr val="accent3">
                  <a:lumMod val="50000"/>
                </a:schemeClr>
              </a:solidFill>
              <a:latin typeface="Bookman Old Style" pitchFamily="18" charset="0"/>
            </a:endParaRPr>
          </a:p>
          <a:p>
            <a:pPr>
              <a:spcBef>
                <a:spcPct val="20000"/>
              </a:spcBef>
            </a:pPr>
            <a:r>
              <a:rPr lang="en-IN" sz="1100" b="1" dirty="0">
                <a:solidFill>
                  <a:schemeClr val="accent3">
                    <a:lumMod val="50000"/>
                  </a:schemeClr>
                </a:solidFill>
                <a:latin typeface="Bookman Old Style" pitchFamily="18" charset="0"/>
              </a:rPr>
              <a:t>Karnataka</a:t>
            </a:r>
          </a:p>
          <a:p>
            <a:endParaRPr lang="en-IN" b="1" dirty="0">
              <a:solidFill>
                <a:srgbClr val="FF0000"/>
              </a:solidFill>
              <a:latin typeface="Bookman Old Style" pitchFamily="18" charset="0"/>
            </a:endParaRPr>
          </a:p>
          <a:p>
            <a:pPr>
              <a:spcBef>
                <a:spcPct val="20000"/>
              </a:spcBef>
            </a:pPr>
            <a:endParaRPr lang="en-IN" sz="2000" b="1" dirty="0" smtClean="0">
              <a:solidFill>
                <a:srgbClr val="1F497D">
                  <a:lumMod val="50000"/>
                </a:srgbClr>
              </a:solidFill>
              <a:latin typeface="Bookman Old Style" pitchFamily="18" charset="0"/>
            </a:endParaRPr>
          </a:p>
        </p:txBody>
      </p:sp>
      <p:sp>
        <p:nvSpPr>
          <p:cNvPr id="2" name="Rectangle 1"/>
          <p:cNvSpPr/>
          <p:nvPr/>
        </p:nvSpPr>
        <p:spPr>
          <a:xfrm>
            <a:off x="4419599" y="4878288"/>
            <a:ext cx="4572000" cy="978729"/>
          </a:xfrm>
          <a:prstGeom prst="rect">
            <a:avLst/>
          </a:prstGeom>
        </p:spPr>
        <p:txBody>
          <a:bodyPr>
            <a:spAutoFit/>
          </a:bodyPr>
          <a:lstStyle/>
          <a:p>
            <a:pPr>
              <a:spcBef>
                <a:spcPct val="20000"/>
              </a:spcBef>
            </a:pPr>
            <a:r>
              <a:rPr lang="en-IN" sz="1600" b="1" dirty="0" err="1">
                <a:solidFill>
                  <a:srgbClr val="1F497D">
                    <a:lumMod val="50000"/>
                  </a:srgbClr>
                </a:solidFill>
                <a:latin typeface="Times New Roman" pitchFamily="18" charset="0"/>
                <a:cs typeface="Times New Roman" pitchFamily="18" charset="0"/>
              </a:rPr>
              <a:t>Dr.</a:t>
            </a:r>
            <a:r>
              <a:rPr lang="en-IN" sz="1600" b="1" dirty="0">
                <a:solidFill>
                  <a:srgbClr val="1F497D">
                    <a:lumMod val="50000"/>
                  </a:srgbClr>
                </a:solidFill>
                <a:latin typeface="Times New Roman" pitchFamily="18" charset="0"/>
                <a:cs typeface="Times New Roman" pitchFamily="18" charset="0"/>
              </a:rPr>
              <a:t> </a:t>
            </a:r>
            <a:r>
              <a:rPr lang="en-IN" sz="1600" b="1" dirty="0" err="1">
                <a:solidFill>
                  <a:srgbClr val="1F497D">
                    <a:lumMod val="50000"/>
                  </a:srgbClr>
                </a:solidFill>
                <a:latin typeface="Times New Roman" pitchFamily="18" charset="0"/>
                <a:cs typeface="Times New Roman" pitchFamily="18" charset="0"/>
              </a:rPr>
              <a:t>Savita</a:t>
            </a:r>
            <a:r>
              <a:rPr lang="en-IN" sz="1600" b="1" dirty="0">
                <a:solidFill>
                  <a:srgbClr val="1F497D">
                    <a:lumMod val="50000"/>
                  </a:srgbClr>
                </a:solidFill>
                <a:latin typeface="Times New Roman" pitchFamily="18" charset="0"/>
                <a:cs typeface="Times New Roman" pitchFamily="18" charset="0"/>
              </a:rPr>
              <a:t> N. </a:t>
            </a:r>
            <a:r>
              <a:rPr lang="en-IN" sz="1600" b="1" dirty="0" err="1">
                <a:solidFill>
                  <a:srgbClr val="1F497D">
                    <a:lumMod val="50000"/>
                  </a:srgbClr>
                </a:solidFill>
                <a:latin typeface="Times New Roman" pitchFamily="18" charset="0"/>
                <a:cs typeface="Times New Roman" pitchFamily="18" charset="0"/>
              </a:rPr>
              <a:t>Nayak</a:t>
            </a:r>
            <a:endParaRPr lang="en-IN" sz="1600" b="1" dirty="0">
              <a:solidFill>
                <a:srgbClr val="1F497D">
                  <a:lumMod val="50000"/>
                </a:srgbClr>
              </a:solidFill>
              <a:latin typeface="Times New Roman" pitchFamily="18" charset="0"/>
              <a:cs typeface="Times New Roman" pitchFamily="18" charset="0"/>
            </a:endParaRPr>
          </a:p>
          <a:p>
            <a:pPr>
              <a:spcBef>
                <a:spcPct val="20000"/>
              </a:spcBef>
            </a:pPr>
            <a:r>
              <a:rPr lang="en-IN" sz="1100" b="1" dirty="0">
                <a:solidFill>
                  <a:schemeClr val="accent3">
                    <a:lumMod val="50000"/>
                  </a:schemeClr>
                </a:solidFill>
                <a:latin typeface="Bookman Old Style" pitchFamily="18" charset="0"/>
              </a:rPr>
              <a:t>Librarian </a:t>
            </a:r>
          </a:p>
          <a:p>
            <a:pPr>
              <a:spcBef>
                <a:spcPct val="20000"/>
              </a:spcBef>
            </a:pPr>
            <a:r>
              <a:rPr lang="en-IN" sz="1100" b="1" dirty="0">
                <a:solidFill>
                  <a:schemeClr val="accent3">
                    <a:lumMod val="50000"/>
                  </a:schemeClr>
                </a:solidFill>
                <a:latin typeface="Bookman Old Style" pitchFamily="18" charset="0"/>
              </a:rPr>
              <a:t>Govt. First Grade College </a:t>
            </a:r>
            <a:r>
              <a:rPr lang="en-IN" sz="1100" b="1" dirty="0" err="1">
                <a:solidFill>
                  <a:schemeClr val="accent3">
                    <a:lumMod val="50000"/>
                  </a:schemeClr>
                </a:solidFill>
                <a:latin typeface="Bookman Old Style" pitchFamily="18" charset="0"/>
              </a:rPr>
              <a:t>Ankola</a:t>
            </a:r>
            <a:r>
              <a:rPr lang="en-IN" sz="1100" b="1" dirty="0">
                <a:solidFill>
                  <a:schemeClr val="accent3">
                    <a:lumMod val="50000"/>
                  </a:schemeClr>
                </a:solidFill>
                <a:latin typeface="Bookman Old Style" pitchFamily="18" charset="0"/>
              </a:rPr>
              <a:t>, Uttar Kannada</a:t>
            </a:r>
          </a:p>
          <a:p>
            <a:pPr>
              <a:spcBef>
                <a:spcPct val="20000"/>
              </a:spcBef>
            </a:pPr>
            <a:r>
              <a:rPr lang="en-IN" sz="1100" b="1" dirty="0">
                <a:solidFill>
                  <a:schemeClr val="accent3">
                    <a:lumMod val="50000"/>
                  </a:schemeClr>
                </a:solidFill>
                <a:latin typeface="Bookman Old Style" pitchFamily="18" charset="0"/>
              </a:rPr>
              <a:t>Karnataka</a:t>
            </a:r>
            <a:endParaRPr lang="en-IN" sz="1200" b="1" dirty="0">
              <a:solidFill>
                <a:schemeClr val="accent3">
                  <a:lumMod val="50000"/>
                </a:schemeClr>
              </a:solidFill>
              <a:latin typeface="Bookman Old Style" pitchFamily="18" charset="0"/>
            </a:endParaRPr>
          </a:p>
        </p:txBody>
      </p:sp>
    </p:spTree>
    <p:extLst>
      <p:ext uri="{BB962C8B-B14F-4D97-AF65-F5344CB8AC3E}">
        <p14:creationId xmlns:p14="http://schemas.microsoft.com/office/powerpoint/2010/main" val="11260320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457200"/>
          </a:xfrm>
        </p:spPr>
        <p:txBody>
          <a:bodyPr>
            <a:normAutofit fontScale="90000"/>
          </a:bodyPr>
          <a:lstStyle/>
          <a:p>
            <a:r>
              <a:rPr lang="en-US" sz="1800" b="1" dirty="0" smtClean="0"/>
              <a:t>Table 3: Correlation Coefficient of Indian Agricultural Scholarly Publications Data V/S economic Indicators under study</a:t>
            </a:r>
            <a:endParaRPr lang="en-IN" sz="1800" dirty="0"/>
          </a:p>
        </p:txBody>
      </p:sp>
      <p:sp>
        <p:nvSpPr>
          <p:cNvPr id="3" name="Content Placeholder 2"/>
          <p:cNvSpPr>
            <a:spLocks noGrp="1"/>
          </p:cNvSpPr>
          <p:nvPr>
            <p:ph idx="1"/>
          </p:nvPr>
        </p:nvSpPr>
        <p:spPr>
          <a:xfrm>
            <a:off x="352424" y="1097280"/>
            <a:ext cx="8258175" cy="1874520"/>
          </a:xfrm>
        </p:spPr>
        <p:txBody>
          <a:bodyPr>
            <a:noAutofit/>
          </a:bodyPr>
          <a:lstStyle/>
          <a:p>
            <a:pPr algn="just"/>
            <a:r>
              <a:rPr lang="en-IN" sz="1400" dirty="0" smtClean="0"/>
              <a:t>An attempt has been made to estimate the number of publications based on parameters like GDP (Gross Domestic Production), GERD (Gross domestic expenditure in R&amp;D) of the previous year and Government expenditure on education (EDP) of previous two years for India over a period 1998-2017(20 years).</a:t>
            </a:r>
          </a:p>
          <a:p>
            <a:pPr marL="0" indent="0" algn="just">
              <a:buNone/>
            </a:pPr>
            <a:r>
              <a:rPr lang="en-IN" sz="1400" dirty="0" smtClean="0"/>
              <a:t> </a:t>
            </a:r>
          </a:p>
          <a:p>
            <a:pPr algn="just"/>
            <a:r>
              <a:rPr lang="en-IN" sz="1400" dirty="0" smtClean="0"/>
              <a:t>An empirical formula is devised for the analysis, with the presumption that the publication of the present year depends on the GDP of the present year, GERD of the previous year and Educational expenditure (EDP) of last second year. Table 3 gives data on publication count, economic indicators, and their relationship both. The positive correlation values show there is a linear relationship between the variables. </a:t>
            </a:r>
          </a:p>
          <a:p>
            <a:pPr marL="0" indent="0" algn="just">
              <a:buNone/>
            </a:pPr>
            <a:endParaRPr lang="en-IN" sz="1400" dirty="0" smtClean="0"/>
          </a:p>
          <a:p>
            <a:pPr algn="just"/>
            <a:r>
              <a:rPr lang="en-IN" sz="1400" dirty="0" smtClean="0"/>
              <a:t>The following equation has been used to fit the empirical data: </a:t>
            </a:r>
          </a:p>
          <a:p>
            <a:pPr marL="0" indent="0" algn="just">
              <a:buNone/>
            </a:pPr>
            <a:endParaRPr lang="en-IN" sz="1400" dirty="0" smtClean="0"/>
          </a:p>
          <a:p>
            <a:pPr algn="just"/>
            <a:endParaRPr lang="en-IN" sz="1400" dirty="0"/>
          </a:p>
        </p:txBody>
      </p:sp>
      <mc:AlternateContent xmlns:mc="http://schemas.openxmlformats.org/markup-compatibility/2006" xmlns:a14="http://schemas.microsoft.com/office/drawing/2010/main">
        <mc:Choice Requires="a14">
          <p:sp>
            <p:nvSpPr>
              <p:cNvPr id="4" name="Rectangle 3"/>
              <p:cNvSpPr/>
              <p:nvPr/>
            </p:nvSpPr>
            <p:spPr>
              <a:xfrm>
                <a:off x="685800" y="4170837"/>
                <a:ext cx="7848600" cy="2308324"/>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r>
                        <a:rPr lang="en-IN" b="1" i="1">
                          <a:latin typeface="Cambria Math"/>
                        </a:rPr>
                        <m:t>𝑷𝑼𝑩</m:t>
                      </m:r>
                      <m:r>
                        <a:rPr lang="en-IN" b="1" i="1">
                          <a:latin typeface="Cambria Math"/>
                        </a:rPr>
                        <m:t>=</m:t>
                      </m:r>
                      <m:r>
                        <a:rPr lang="en-IN" b="1" i="1">
                          <a:latin typeface="Cambria Math"/>
                        </a:rPr>
                        <m:t>𝜶</m:t>
                      </m:r>
                      <m:r>
                        <a:rPr lang="en-IN" b="1" i="1">
                          <a:latin typeface="Cambria Math"/>
                        </a:rPr>
                        <m:t>𝟏</m:t>
                      </m:r>
                      <m:r>
                        <a:rPr lang="en-IN" b="1" i="1">
                          <a:latin typeface="Cambria Math"/>
                        </a:rPr>
                        <m:t>∗</m:t>
                      </m:r>
                      <m:r>
                        <a:rPr lang="en-IN" b="1" i="1">
                          <a:latin typeface="Cambria Math"/>
                        </a:rPr>
                        <m:t>𝑮𝑫𝑷</m:t>
                      </m:r>
                      <m:r>
                        <a:rPr lang="en-IN" b="1" i="1">
                          <a:latin typeface="Cambria Math"/>
                        </a:rPr>
                        <m:t>(</m:t>
                      </m:r>
                      <m:r>
                        <a:rPr lang="en-IN" b="1" i="1">
                          <a:latin typeface="Cambria Math"/>
                        </a:rPr>
                        <m:t>𝒕</m:t>
                      </m:r>
                      <m:r>
                        <a:rPr lang="en-IN" b="1" i="1">
                          <a:latin typeface="Cambria Math"/>
                        </a:rPr>
                        <m:t>)+ </m:t>
                      </m:r>
                      <m:r>
                        <a:rPr lang="en-IN" b="1" i="1">
                          <a:latin typeface="Cambria Math"/>
                        </a:rPr>
                        <m:t>𝜶</m:t>
                      </m:r>
                      <m:r>
                        <a:rPr lang="en-IN" b="1" i="1">
                          <a:latin typeface="Cambria Math"/>
                        </a:rPr>
                        <m:t>𝟐</m:t>
                      </m:r>
                      <m:r>
                        <a:rPr lang="en-IN" b="1" i="1">
                          <a:latin typeface="Cambria Math"/>
                        </a:rPr>
                        <m:t>∗</m:t>
                      </m:r>
                      <m:r>
                        <a:rPr lang="en-IN" b="1" i="1">
                          <a:latin typeface="Cambria Math"/>
                        </a:rPr>
                        <m:t>𝑮𝑬𝑹𝑫</m:t>
                      </m:r>
                      <m:r>
                        <a:rPr lang="en-IN" b="1" i="1">
                          <a:latin typeface="Cambria Math"/>
                        </a:rPr>
                        <m:t>(</m:t>
                      </m:r>
                      <m:r>
                        <a:rPr lang="en-IN" b="1" i="1">
                          <a:latin typeface="Cambria Math"/>
                        </a:rPr>
                        <m:t>𝒕</m:t>
                      </m:r>
                      <m:r>
                        <a:rPr lang="en-IN" b="1" i="1">
                          <a:latin typeface="Cambria Math"/>
                        </a:rPr>
                        <m:t> − </m:t>
                      </m:r>
                      <m:r>
                        <a:rPr lang="en-IN" b="1" i="1">
                          <a:latin typeface="Cambria Math"/>
                        </a:rPr>
                        <m:t>𝟏</m:t>
                      </m:r>
                      <m:r>
                        <a:rPr lang="en-IN" b="1" i="1">
                          <a:latin typeface="Cambria Math"/>
                        </a:rPr>
                        <m:t>)+ </m:t>
                      </m:r>
                      <m:r>
                        <a:rPr lang="en-IN" b="1" i="1">
                          <a:latin typeface="Cambria Math"/>
                        </a:rPr>
                        <m:t>𝜶</m:t>
                      </m:r>
                      <m:r>
                        <a:rPr lang="en-IN" b="1" i="1">
                          <a:latin typeface="Cambria Math"/>
                        </a:rPr>
                        <m:t>𝟑</m:t>
                      </m:r>
                      <m:r>
                        <a:rPr lang="en-IN" b="1" i="1">
                          <a:latin typeface="Cambria Math"/>
                        </a:rPr>
                        <m:t>∗</m:t>
                      </m:r>
                      <m:r>
                        <a:rPr lang="en-IN" b="1" i="1">
                          <a:latin typeface="Cambria Math"/>
                        </a:rPr>
                        <m:t>𝑬𝑫𝑷</m:t>
                      </m:r>
                      <m:r>
                        <a:rPr lang="en-IN" b="1" i="1">
                          <a:latin typeface="Cambria Math"/>
                        </a:rPr>
                        <m:t>(</m:t>
                      </m:r>
                      <m:r>
                        <a:rPr lang="en-IN" b="1" i="1">
                          <a:latin typeface="Cambria Math"/>
                        </a:rPr>
                        <m:t>𝒕</m:t>
                      </m:r>
                      <m:r>
                        <a:rPr lang="en-IN" b="1" i="1">
                          <a:latin typeface="Cambria Math"/>
                        </a:rPr>
                        <m:t>−</m:t>
                      </m:r>
                      <m:r>
                        <a:rPr lang="en-IN" b="1" i="1">
                          <a:latin typeface="Cambria Math"/>
                        </a:rPr>
                        <m:t>𝟐</m:t>
                      </m:r>
                      <m:r>
                        <a:rPr lang="en-IN" b="1" i="1">
                          <a:latin typeface="Cambria Math"/>
                        </a:rPr>
                        <m:t>)</m:t>
                      </m:r>
                    </m:oMath>
                  </m:oMathPara>
                </a14:m>
                <a:endParaRPr lang="en-US" dirty="0"/>
              </a:p>
              <a:p>
                <a:r>
                  <a:rPr lang="en-IN" dirty="0"/>
                  <a:t> </a:t>
                </a:r>
                <a:endParaRPr lang="en-US" dirty="0"/>
              </a:p>
              <a:p>
                <a:r>
                  <a:rPr lang="en-IN" dirty="0"/>
                  <a:t>Where  PUB</a:t>
                </a:r>
                <a:r>
                  <a:rPr lang="en-IN" dirty="0" smtClean="0">
                    <a:sym typeface="Wingdings"/>
                  </a:rPr>
                  <a:t> </a:t>
                </a:r>
                <a:r>
                  <a:rPr lang="en-IN" dirty="0" smtClean="0"/>
                  <a:t>Number </a:t>
                </a:r>
                <a:r>
                  <a:rPr lang="en-IN" dirty="0"/>
                  <a:t>of Publications;     </a:t>
                </a:r>
                <a:endParaRPr lang="en-IN" dirty="0" smtClean="0"/>
              </a:p>
              <a:p>
                <a:r>
                  <a:rPr lang="en-IN" dirty="0" smtClean="0"/>
                  <a:t>GDP(t</a:t>
                </a:r>
                <a:r>
                  <a:rPr lang="en-IN" dirty="0"/>
                  <a:t>) </a:t>
                </a:r>
                <a:r>
                  <a:rPr lang="en-IN" dirty="0">
                    <a:sym typeface="Wingdings"/>
                  </a:rPr>
                  <a:t></a:t>
                </a:r>
                <a:r>
                  <a:rPr lang="en-IN" dirty="0"/>
                  <a:t> GDP data for the current year (say t);</a:t>
                </a:r>
                <a:endParaRPr lang="en-US" dirty="0"/>
              </a:p>
              <a:p>
                <a:r>
                  <a:rPr lang="en-IN" dirty="0" smtClean="0"/>
                  <a:t>GERD(t </a:t>
                </a:r>
                <a:r>
                  <a:rPr lang="en-IN" dirty="0"/>
                  <a:t>- 1)</a:t>
                </a:r>
                <a:r>
                  <a:rPr lang="en-IN" dirty="0">
                    <a:sym typeface="Wingdings"/>
                  </a:rPr>
                  <a:t></a:t>
                </a:r>
                <a:r>
                  <a:rPr lang="en-IN" dirty="0"/>
                  <a:t>Research and Development expenditure for t-1 year;</a:t>
                </a:r>
                <a:endParaRPr lang="en-US" dirty="0"/>
              </a:p>
              <a:p>
                <a:r>
                  <a:rPr lang="en-IN" dirty="0" smtClean="0"/>
                  <a:t>EDP(t-2</a:t>
                </a:r>
                <a:r>
                  <a:rPr lang="en-IN" dirty="0"/>
                  <a:t>) </a:t>
                </a:r>
                <a:r>
                  <a:rPr lang="en-IN" dirty="0">
                    <a:sym typeface="Wingdings"/>
                  </a:rPr>
                  <a:t></a:t>
                </a:r>
                <a:r>
                  <a:rPr lang="en-IN" dirty="0"/>
                  <a:t>Education expenditure of (t-2) years;      </a:t>
                </a:r>
                <a:endParaRPr lang="en-IN" dirty="0" smtClean="0"/>
              </a:p>
              <a:p>
                <a14:m>
                  <m:oMath xmlns:m="http://schemas.openxmlformats.org/officeDocument/2006/math">
                    <m:r>
                      <a:rPr lang="en-IN" i="1">
                        <a:latin typeface="Cambria Math"/>
                      </a:rPr>
                      <m:t>𝛼</m:t>
                    </m:r>
                    <m:r>
                      <a:rPr lang="en-IN" i="1">
                        <a:latin typeface="Cambria Math"/>
                      </a:rPr>
                      <m:t>1,</m:t>
                    </m:r>
                    <m:r>
                      <a:rPr lang="en-IN" i="1">
                        <a:latin typeface="Cambria Math"/>
                      </a:rPr>
                      <m:t>𝛼</m:t>
                    </m:r>
                    <m:r>
                      <a:rPr lang="en-IN" i="1">
                        <a:latin typeface="Cambria Math"/>
                      </a:rPr>
                      <m:t>2,</m:t>
                    </m:r>
                    <m:r>
                      <a:rPr lang="en-IN" i="1">
                        <a:latin typeface="Cambria Math"/>
                      </a:rPr>
                      <m:t>𝛼</m:t>
                    </m:r>
                    <m:r>
                      <a:rPr lang="en-IN" i="1">
                        <a:latin typeface="Cambria Math"/>
                      </a:rPr>
                      <m:t>3</m:t>
                    </m:r>
                  </m:oMath>
                </a14:m>
                <a:r>
                  <a:rPr lang="en-IN" dirty="0"/>
                  <a:t> Are constants</a:t>
                </a:r>
                <a:endParaRPr lang="en-US" dirty="0"/>
              </a:p>
              <a:p>
                <a:r>
                  <a:rPr lang="en-IN" dirty="0"/>
                  <a:t> </a:t>
                </a:r>
                <a:endParaRPr lang="en-US" dirty="0"/>
              </a:p>
            </p:txBody>
          </p:sp>
        </mc:Choice>
        <mc:Fallback xmlns="">
          <p:sp>
            <p:nvSpPr>
              <p:cNvPr id="4" name="Rectangle 3"/>
              <p:cNvSpPr>
                <a:spLocks noRot="1" noChangeAspect="1" noMove="1" noResize="1" noEditPoints="1" noAdjustHandles="1" noChangeArrowheads="1" noChangeShapeType="1" noTextEdit="1"/>
              </p:cNvSpPr>
              <p:nvPr/>
            </p:nvSpPr>
            <p:spPr>
              <a:xfrm>
                <a:off x="685800" y="4170837"/>
                <a:ext cx="7848600" cy="2308324"/>
              </a:xfrm>
              <a:prstGeom prst="rect">
                <a:avLst/>
              </a:prstGeom>
              <a:blipFill rotWithShape="1">
                <a:blip r:embed="rId2"/>
                <a:stretch>
                  <a:fillRect l="-699" t="-1319" b="-3166"/>
                </a:stretch>
              </a:blipFill>
            </p:spPr>
            <p:txBody>
              <a:bodyPr/>
              <a:lstStyle/>
              <a:p>
                <a:r>
                  <a:rPr lang="en-US">
                    <a:noFill/>
                  </a:rPr>
                  <a:t> </a:t>
                </a:r>
              </a:p>
            </p:txBody>
          </p:sp>
        </mc:Fallback>
      </mc:AlternateContent>
    </p:spTree>
    <p:extLst>
      <p:ext uri="{BB962C8B-B14F-4D97-AF65-F5344CB8AC3E}">
        <p14:creationId xmlns:p14="http://schemas.microsoft.com/office/powerpoint/2010/main" val="17276267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4176706370"/>
              </p:ext>
            </p:extLst>
          </p:nvPr>
        </p:nvGraphicFramePr>
        <p:xfrm>
          <a:off x="152401" y="838200"/>
          <a:ext cx="5410200" cy="4556758"/>
        </p:xfrm>
        <a:graphic>
          <a:graphicData uri="http://schemas.openxmlformats.org/drawingml/2006/table">
            <a:tbl>
              <a:tblPr firstRow="1" firstCol="1" bandRow="1">
                <a:tableStyleId>{5C22544A-7EE6-4342-B048-85BDC9FD1C3A}</a:tableStyleId>
              </a:tblPr>
              <a:tblGrid>
                <a:gridCol w="815354">
                  <a:extLst>
                    <a:ext uri="{9D8B030D-6E8A-4147-A177-3AD203B41FA5}">
                      <a16:colId xmlns:a16="http://schemas.microsoft.com/office/drawing/2014/main" val="20000"/>
                    </a:ext>
                  </a:extLst>
                </a:gridCol>
                <a:gridCol w="756246">
                  <a:extLst>
                    <a:ext uri="{9D8B030D-6E8A-4147-A177-3AD203B41FA5}">
                      <a16:colId xmlns:a16="http://schemas.microsoft.com/office/drawing/2014/main" val="20001"/>
                    </a:ext>
                  </a:extLst>
                </a:gridCol>
                <a:gridCol w="1010646">
                  <a:extLst>
                    <a:ext uri="{9D8B030D-6E8A-4147-A177-3AD203B41FA5}">
                      <a16:colId xmlns:a16="http://schemas.microsoft.com/office/drawing/2014/main" val="20002"/>
                    </a:ext>
                  </a:extLst>
                </a:gridCol>
                <a:gridCol w="874464">
                  <a:extLst>
                    <a:ext uri="{9D8B030D-6E8A-4147-A177-3AD203B41FA5}">
                      <a16:colId xmlns:a16="http://schemas.microsoft.com/office/drawing/2014/main" val="20003"/>
                    </a:ext>
                  </a:extLst>
                </a:gridCol>
                <a:gridCol w="942844">
                  <a:extLst>
                    <a:ext uri="{9D8B030D-6E8A-4147-A177-3AD203B41FA5}">
                      <a16:colId xmlns:a16="http://schemas.microsoft.com/office/drawing/2014/main" val="20004"/>
                    </a:ext>
                  </a:extLst>
                </a:gridCol>
                <a:gridCol w="1010646">
                  <a:extLst>
                    <a:ext uri="{9D8B030D-6E8A-4147-A177-3AD203B41FA5}">
                      <a16:colId xmlns:a16="http://schemas.microsoft.com/office/drawing/2014/main" val="20005"/>
                    </a:ext>
                  </a:extLst>
                </a:gridCol>
              </a:tblGrid>
              <a:tr h="359038">
                <a:tc>
                  <a:txBody>
                    <a:bodyPr/>
                    <a:lstStyle/>
                    <a:p>
                      <a:pPr marL="0" marR="0" algn="just">
                        <a:lnSpc>
                          <a:spcPct val="115000"/>
                        </a:lnSpc>
                        <a:spcBef>
                          <a:spcPts val="0"/>
                        </a:spcBef>
                        <a:spcAft>
                          <a:spcPts val="0"/>
                        </a:spcAft>
                      </a:pPr>
                      <a:r>
                        <a:rPr lang="en-IN" sz="1000" dirty="0">
                          <a:effectLst/>
                        </a:rPr>
                        <a:t>Year</a:t>
                      </a:r>
                      <a:endParaRPr lang="en-US" sz="1000" dirty="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IN" sz="1000">
                          <a:effectLst/>
                        </a:rPr>
                        <a:t>Publication</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IN" sz="1000">
                          <a:effectLst/>
                        </a:rPr>
                        <a:t>GDP</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IN" sz="1000">
                          <a:effectLst/>
                        </a:rPr>
                        <a:t>GERD (t-1) </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IN" sz="1000">
                          <a:effectLst/>
                        </a:rPr>
                        <a:t>EDP (t-2)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IN" sz="1000">
                          <a:effectLst/>
                        </a:rPr>
                        <a:t>Total</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0"/>
                  </a:ext>
                </a:extLst>
              </a:tr>
              <a:tr h="183200">
                <a:tc>
                  <a:txBody>
                    <a:bodyPr/>
                    <a:lstStyle/>
                    <a:p>
                      <a:pPr marL="0" marR="0" algn="just">
                        <a:lnSpc>
                          <a:spcPct val="115000"/>
                        </a:lnSpc>
                        <a:spcBef>
                          <a:spcPts val="0"/>
                        </a:spcBef>
                        <a:spcAft>
                          <a:spcPts val="0"/>
                        </a:spcAft>
                      </a:pPr>
                      <a:r>
                        <a:rPr lang="en-US" sz="1000">
                          <a:effectLst/>
                        </a:rPr>
                        <a:t>1998</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1165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415.73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2.77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51.64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470.15</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1"/>
                  </a:ext>
                </a:extLst>
              </a:tr>
              <a:tr h="183200">
                <a:tc>
                  <a:txBody>
                    <a:bodyPr/>
                    <a:lstStyle/>
                    <a:p>
                      <a:pPr marL="0" marR="0" algn="just">
                        <a:lnSpc>
                          <a:spcPct val="115000"/>
                        </a:lnSpc>
                        <a:spcBef>
                          <a:spcPts val="0"/>
                        </a:spcBef>
                        <a:spcAft>
                          <a:spcPts val="0"/>
                        </a:spcAft>
                      </a:pPr>
                      <a:r>
                        <a:rPr lang="en-US" sz="1000">
                          <a:effectLst/>
                        </a:rPr>
                        <a:t>1999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1225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452.70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2.88</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54.66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510.24</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2"/>
                  </a:ext>
                </a:extLst>
              </a:tr>
              <a:tr h="183200">
                <a:tc>
                  <a:txBody>
                    <a:bodyPr/>
                    <a:lstStyle/>
                    <a:p>
                      <a:pPr marL="0" marR="0" algn="just">
                        <a:lnSpc>
                          <a:spcPct val="115000"/>
                        </a:lnSpc>
                        <a:spcBef>
                          <a:spcPts val="0"/>
                        </a:spcBef>
                        <a:spcAft>
                          <a:spcPts val="0"/>
                        </a:spcAft>
                      </a:pPr>
                      <a:r>
                        <a:rPr lang="en-US" sz="1000">
                          <a:effectLst/>
                        </a:rPr>
                        <a:t>2000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1305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462.15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3.23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58.86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524.24</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3"/>
                  </a:ext>
                </a:extLst>
              </a:tr>
              <a:tr h="183200">
                <a:tc>
                  <a:txBody>
                    <a:bodyPr/>
                    <a:lstStyle/>
                    <a:p>
                      <a:pPr marL="0" marR="0" algn="just">
                        <a:lnSpc>
                          <a:spcPct val="115000"/>
                        </a:lnSpc>
                        <a:spcBef>
                          <a:spcPts val="0"/>
                        </a:spcBef>
                        <a:spcAft>
                          <a:spcPts val="0"/>
                        </a:spcAft>
                      </a:pPr>
                      <a:r>
                        <a:rPr lang="en-US" sz="1000">
                          <a:effectLst/>
                        </a:rPr>
                        <a:t>2001</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1217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478.97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3.43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76.78</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559.18</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4"/>
                  </a:ext>
                </a:extLst>
              </a:tr>
              <a:tr h="183200">
                <a:tc>
                  <a:txBody>
                    <a:bodyPr/>
                    <a:lstStyle/>
                    <a:p>
                      <a:pPr marL="0" marR="0" algn="just">
                        <a:lnSpc>
                          <a:spcPct val="115000"/>
                        </a:lnSpc>
                        <a:spcBef>
                          <a:spcPts val="0"/>
                        </a:spcBef>
                        <a:spcAft>
                          <a:spcPts val="0"/>
                        </a:spcAft>
                      </a:pPr>
                      <a:r>
                        <a:rPr lang="en-US" sz="1000">
                          <a:effectLst/>
                        </a:rPr>
                        <a:t>2002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1105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508.07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3.46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77.32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588.85</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5"/>
                  </a:ext>
                </a:extLst>
              </a:tr>
              <a:tr h="183200">
                <a:tc>
                  <a:txBody>
                    <a:bodyPr/>
                    <a:lstStyle/>
                    <a:p>
                      <a:pPr marL="0" marR="0" algn="just">
                        <a:lnSpc>
                          <a:spcPct val="115000"/>
                        </a:lnSpc>
                        <a:spcBef>
                          <a:spcPts val="0"/>
                        </a:spcBef>
                        <a:spcAft>
                          <a:spcPts val="0"/>
                        </a:spcAft>
                      </a:pPr>
                      <a:r>
                        <a:rPr lang="en-US" sz="1000">
                          <a:effectLst/>
                        </a:rPr>
                        <a:t>2003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1276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599.59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3.62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80.13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683.34</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6"/>
                  </a:ext>
                </a:extLst>
              </a:tr>
              <a:tr h="183200">
                <a:tc>
                  <a:txBody>
                    <a:bodyPr/>
                    <a:lstStyle/>
                    <a:p>
                      <a:pPr marL="0" marR="0" algn="just">
                        <a:lnSpc>
                          <a:spcPct val="115000"/>
                        </a:lnSpc>
                        <a:spcBef>
                          <a:spcPts val="0"/>
                        </a:spcBef>
                        <a:spcAft>
                          <a:spcPts val="0"/>
                        </a:spcAft>
                      </a:pPr>
                      <a:r>
                        <a:rPr lang="en-US" sz="1000">
                          <a:effectLst/>
                        </a:rPr>
                        <a:t>2004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1184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699.69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4.24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85.00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788.93</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7"/>
                  </a:ext>
                </a:extLst>
              </a:tr>
              <a:tr h="183200">
                <a:tc>
                  <a:txBody>
                    <a:bodyPr/>
                    <a:lstStyle/>
                    <a:p>
                      <a:pPr marL="0" marR="0" algn="just">
                        <a:lnSpc>
                          <a:spcPct val="115000"/>
                        </a:lnSpc>
                        <a:spcBef>
                          <a:spcPts val="0"/>
                        </a:spcBef>
                        <a:spcAft>
                          <a:spcPts val="0"/>
                        </a:spcAft>
                      </a:pPr>
                      <a:r>
                        <a:rPr lang="en-US" sz="1000">
                          <a:effectLst/>
                        </a:rPr>
                        <a:t>2005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1137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808.90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5.21</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74.41</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888.52</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8"/>
                  </a:ext>
                </a:extLst>
              </a:tr>
              <a:tr h="183200">
                <a:tc>
                  <a:txBody>
                    <a:bodyPr/>
                    <a:lstStyle/>
                    <a:p>
                      <a:pPr marL="0" marR="0" algn="just">
                        <a:lnSpc>
                          <a:spcPct val="115000"/>
                        </a:lnSpc>
                        <a:spcBef>
                          <a:spcPts val="0"/>
                        </a:spcBef>
                        <a:spcAft>
                          <a:spcPts val="0"/>
                        </a:spcAft>
                      </a:pPr>
                      <a:r>
                        <a:rPr lang="en-US" sz="1000">
                          <a:effectLst/>
                        </a:rPr>
                        <a:t>2006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1196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920.32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6.56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78.34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1005.22</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09"/>
                  </a:ext>
                </a:extLst>
              </a:tr>
              <a:tr h="183200">
                <a:tc>
                  <a:txBody>
                    <a:bodyPr/>
                    <a:lstStyle/>
                    <a:p>
                      <a:pPr marL="0" marR="0" algn="just">
                        <a:lnSpc>
                          <a:spcPct val="115000"/>
                        </a:lnSpc>
                        <a:spcBef>
                          <a:spcPts val="0"/>
                        </a:spcBef>
                        <a:spcAft>
                          <a:spcPts val="0"/>
                        </a:spcAft>
                      </a:pPr>
                      <a:r>
                        <a:rPr lang="en-US" sz="1000">
                          <a:effectLst/>
                        </a:rPr>
                        <a:t>2007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1713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1201.11</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7.35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90.67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1299.12</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0"/>
                  </a:ext>
                </a:extLst>
              </a:tr>
              <a:tr h="183200">
                <a:tc>
                  <a:txBody>
                    <a:bodyPr/>
                    <a:lstStyle/>
                    <a:p>
                      <a:pPr marL="0" marR="0" algn="just">
                        <a:lnSpc>
                          <a:spcPct val="115000"/>
                        </a:lnSpc>
                        <a:spcBef>
                          <a:spcPts val="0"/>
                        </a:spcBef>
                        <a:spcAft>
                          <a:spcPts val="0"/>
                        </a:spcAft>
                      </a:pPr>
                      <a:r>
                        <a:rPr lang="en-US" sz="1000">
                          <a:effectLst/>
                        </a:rPr>
                        <a:t>2008</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2171</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1186.95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9.79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107.62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1304.36</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1"/>
                  </a:ext>
                </a:extLst>
              </a:tr>
              <a:tr h="183200">
                <a:tc>
                  <a:txBody>
                    <a:bodyPr/>
                    <a:lstStyle/>
                    <a:p>
                      <a:pPr marL="0" marR="0" algn="just">
                        <a:lnSpc>
                          <a:spcPct val="115000"/>
                        </a:lnSpc>
                        <a:spcBef>
                          <a:spcPts val="0"/>
                        </a:spcBef>
                        <a:spcAft>
                          <a:spcPts val="0"/>
                        </a:spcAft>
                      </a:pPr>
                      <a:r>
                        <a:rPr lang="en-US" sz="1000">
                          <a:effectLst/>
                        </a:rPr>
                        <a:t>2009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1984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1323.94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10.29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140.45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1474.69</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2"/>
                  </a:ext>
                </a:extLst>
              </a:tr>
              <a:tr h="183200">
                <a:tc>
                  <a:txBody>
                    <a:bodyPr/>
                    <a:lstStyle/>
                    <a:p>
                      <a:pPr marL="0" marR="0" algn="just">
                        <a:lnSpc>
                          <a:spcPct val="115000"/>
                        </a:lnSpc>
                        <a:spcBef>
                          <a:spcPts val="0"/>
                        </a:spcBef>
                        <a:spcAft>
                          <a:spcPts val="0"/>
                        </a:spcAft>
                      </a:pPr>
                      <a:r>
                        <a:rPr lang="en-US" sz="1000">
                          <a:effectLst/>
                        </a:rPr>
                        <a:t>2010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2132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1656.62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11.18</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138.80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1806.60</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3"/>
                  </a:ext>
                </a:extLst>
              </a:tr>
              <a:tr h="183200">
                <a:tc>
                  <a:txBody>
                    <a:bodyPr/>
                    <a:lstStyle/>
                    <a:p>
                      <a:pPr marL="0" marR="0" algn="just">
                        <a:lnSpc>
                          <a:spcPct val="115000"/>
                        </a:lnSpc>
                        <a:spcBef>
                          <a:spcPts val="0"/>
                        </a:spcBef>
                        <a:spcAft>
                          <a:spcPts val="0"/>
                        </a:spcAft>
                      </a:pPr>
                      <a:r>
                        <a:rPr lang="en-US" sz="1000">
                          <a:effectLst/>
                        </a:rPr>
                        <a:t>2011</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2027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1823.05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13.62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148.16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1984.83</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4"/>
                  </a:ext>
                </a:extLst>
              </a:tr>
              <a:tr h="183200">
                <a:tc>
                  <a:txBody>
                    <a:bodyPr/>
                    <a:lstStyle/>
                    <a:p>
                      <a:pPr marL="0" marR="0" algn="just">
                        <a:lnSpc>
                          <a:spcPct val="115000"/>
                        </a:lnSpc>
                        <a:spcBef>
                          <a:spcPts val="0"/>
                        </a:spcBef>
                        <a:spcAft>
                          <a:spcPts val="0"/>
                        </a:spcAft>
                      </a:pPr>
                      <a:r>
                        <a:rPr lang="en-US" sz="1000">
                          <a:effectLst/>
                        </a:rPr>
                        <a:t>2012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2190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1827.64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15.15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196.04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2038.82</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5"/>
                  </a:ext>
                </a:extLst>
              </a:tr>
              <a:tr h="183200">
                <a:tc>
                  <a:txBody>
                    <a:bodyPr/>
                    <a:lstStyle/>
                    <a:p>
                      <a:pPr marL="0" marR="0" algn="just">
                        <a:lnSpc>
                          <a:spcPct val="115000"/>
                        </a:lnSpc>
                        <a:spcBef>
                          <a:spcPts val="0"/>
                        </a:spcBef>
                        <a:spcAft>
                          <a:spcPts val="0"/>
                        </a:spcAft>
                      </a:pPr>
                      <a:r>
                        <a:rPr lang="en-US" sz="1000">
                          <a:effectLst/>
                        </a:rPr>
                        <a:t>2013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2213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1856.72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15.19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247.30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2119.20</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6"/>
                  </a:ext>
                </a:extLst>
              </a:tr>
              <a:tr h="183200">
                <a:tc>
                  <a:txBody>
                    <a:bodyPr/>
                    <a:lstStyle/>
                    <a:p>
                      <a:pPr marL="0" marR="0" algn="just">
                        <a:lnSpc>
                          <a:spcPct val="115000"/>
                        </a:lnSpc>
                        <a:spcBef>
                          <a:spcPts val="0"/>
                        </a:spcBef>
                        <a:spcAft>
                          <a:spcPts val="0"/>
                        </a:spcAft>
                      </a:pPr>
                      <a:r>
                        <a:rPr lang="en-US" sz="1000">
                          <a:effectLst/>
                        </a:rPr>
                        <a:t>2014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2119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2039.13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15.43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255.73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2310.28</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7"/>
                  </a:ext>
                </a:extLst>
              </a:tr>
              <a:tr h="183200">
                <a:tc>
                  <a:txBody>
                    <a:bodyPr/>
                    <a:lstStyle/>
                    <a:p>
                      <a:pPr marL="0" marR="0" algn="just">
                        <a:lnSpc>
                          <a:spcPct val="115000"/>
                        </a:lnSpc>
                        <a:spcBef>
                          <a:spcPts val="0"/>
                        </a:spcBef>
                        <a:spcAft>
                          <a:spcPts val="0"/>
                        </a:spcAft>
                      </a:pPr>
                      <a:r>
                        <a:rPr lang="en-US" sz="1000">
                          <a:effectLst/>
                        </a:rPr>
                        <a:t>2015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2517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2102.39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16.94</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260.87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2380.21</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8"/>
                  </a:ext>
                </a:extLst>
              </a:tr>
              <a:tr h="183200">
                <a:tc>
                  <a:txBody>
                    <a:bodyPr/>
                    <a:lstStyle/>
                    <a:p>
                      <a:pPr marL="0" marR="0" algn="just">
                        <a:lnSpc>
                          <a:spcPct val="115000"/>
                        </a:lnSpc>
                        <a:spcBef>
                          <a:spcPts val="0"/>
                        </a:spcBef>
                        <a:spcAft>
                          <a:spcPts val="0"/>
                        </a:spcAft>
                      </a:pPr>
                      <a:r>
                        <a:rPr lang="en-US" sz="1000">
                          <a:effectLst/>
                        </a:rPr>
                        <a:t>2016</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2740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2274.23</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13.19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286.50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2573.92</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19"/>
                  </a:ext>
                </a:extLst>
              </a:tr>
              <a:tr h="183200">
                <a:tc>
                  <a:txBody>
                    <a:bodyPr/>
                    <a:lstStyle/>
                    <a:p>
                      <a:pPr marL="0" marR="0" algn="just">
                        <a:lnSpc>
                          <a:spcPct val="115000"/>
                        </a:lnSpc>
                        <a:spcBef>
                          <a:spcPts val="0"/>
                        </a:spcBef>
                        <a:spcAft>
                          <a:spcPts val="0"/>
                        </a:spcAft>
                      </a:pPr>
                      <a:r>
                        <a:rPr lang="en-US" sz="1000">
                          <a:effectLst/>
                        </a:rPr>
                        <a:t>2017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2648</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2597.49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14.27</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295.39</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2907.15</a:t>
                      </a:r>
                      <a:endParaRPr lang="en-US" sz="1000">
                        <a:effectLst/>
                        <a:latin typeface="Calibri"/>
                        <a:ea typeface="Calibri"/>
                        <a:cs typeface="Times New Roman"/>
                      </a:endParaRPr>
                    </a:p>
                  </a:txBody>
                  <a:tcPr marL="65170" marR="65170" marT="0" marB="0" anchor="ctr"/>
                </a:tc>
                <a:extLst>
                  <a:ext uri="{0D108BD9-81ED-4DB2-BD59-A6C34878D82A}">
                    <a16:rowId xmlns:a16="http://schemas.microsoft.com/office/drawing/2014/main" val="10020"/>
                  </a:ext>
                </a:extLst>
              </a:tr>
              <a:tr h="183200">
                <a:tc>
                  <a:txBody>
                    <a:bodyPr/>
                    <a:lstStyle/>
                    <a:p>
                      <a:pPr marL="0" marR="0" algn="just">
                        <a:lnSpc>
                          <a:spcPct val="115000"/>
                        </a:lnSpc>
                        <a:spcBef>
                          <a:spcPts val="0"/>
                        </a:spcBef>
                        <a:spcAft>
                          <a:spcPts val="0"/>
                        </a:spcAft>
                      </a:pPr>
                      <a:r>
                        <a:rPr lang="en-US" sz="1000">
                          <a:effectLst/>
                        </a:rPr>
                        <a:t>Total</a:t>
                      </a:r>
                      <a:endParaRPr lang="en-US" sz="1000">
                        <a:effectLst/>
                        <a:latin typeface="Calibri"/>
                        <a:ea typeface="Calibri"/>
                        <a:cs typeface="Times New Roman"/>
                      </a:endParaRPr>
                    </a:p>
                  </a:txBody>
                  <a:tcPr marL="65170" marR="65170" marT="0" marB="0" anchor="b"/>
                </a:tc>
                <a:tc>
                  <a:txBody>
                    <a:bodyPr/>
                    <a:lstStyle/>
                    <a:p>
                      <a:pPr marL="0" marR="0" algn="ctr">
                        <a:lnSpc>
                          <a:spcPct val="115000"/>
                        </a:lnSpc>
                        <a:spcBef>
                          <a:spcPts val="0"/>
                        </a:spcBef>
                        <a:spcAft>
                          <a:spcPts val="0"/>
                        </a:spcAft>
                      </a:pPr>
                      <a:r>
                        <a:rPr lang="en-US" sz="1000">
                          <a:effectLst/>
                        </a:rPr>
                        <a:t>35264</a:t>
                      </a:r>
                      <a:endParaRPr lang="en-US" sz="1000">
                        <a:effectLst/>
                        <a:latin typeface="Calibri"/>
                        <a:ea typeface="Calibri"/>
                        <a:cs typeface="Times New Roman"/>
                      </a:endParaRPr>
                    </a:p>
                  </a:txBody>
                  <a:tcPr marL="65170" marR="65170" marT="0" marB="0" anchor="b"/>
                </a:tc>
                <a:tc>
                  <a:txBody>
                    <a:bodyPr/>
                    <a:lstStyle/>
                    <a:p>
                      <a:pPr marL="0" marR="0" algn="ctr">
                        <a:lnSpc>
                          <a:spcPct val="115000"/>
                        </a:lnSpc>
                        <a:spcBef>
                          <a:spcPts val="0"/>
                        </a:spcBef>
                        <a:spcAft>
                          <a:spcPts val="0"/>
                        </a:spcAft>
                      </a:pPr>
                      <a:r>
                        <a:rPr lang="en-US" sz="1000">
                          <a:effectLst/>
                        </a:rPr>
                        <a:t>25235.38</a:t>
                      </a:r>
                      <a:endParaRPr lang="en-US" sz="1000">
                        <a:effectLst/>
                        <a:latin typeface="Calibri"/>
                        <a:ea typeface="Calibri"/>
                        <a:cs typeface="Times New Roman"/>
                      </a:endParaRPr>
                    </a:p>
                  </a:txBody>
                  <a:tcPr marL="65170" marR="65170" marT="0" marB="0" anchor="b"/>
                </a:tc>
                <a:tc>
                  <a:txBody>
                    <a:bodyPr/>
                    <a:lstStyle/>
                    <a:p>
                      <a:pPr marL="0" marR="0" algn="ctr">
                        <a:lnSpc>
                          <a:spcPct val="115000"/>
                        </a:lnSpc>
                        <a:spcBef>
                          <a:spcPts val="0"/>
                        </a:spcBef>
                        <a:spcAft>
                          <a:spcPts val="0"/>
                        </a:spcAft>
                      </a:pPr>
                      <a:r>
                        <a:rPr lang="en-US" sz="1000">
                          <a:effectLst/>
                        </a:rPr>
                        <a:t>177.79</a:t>
                      </a:r>
                      <a:endParaRPr lang="en-US" sz="1000">
                        <a:effectLst/>
                        <a:latin typeface="Calibri"/>
                        <a:ea typeface="Calibri"/>
                        <a:cs typeface="Times New Roman"/>
                      </a:endParaRPr>
                    </a:p>
                  </a:txBody>
                  <a:tcPr marL="65170" marR="65170" marT="0" marB="0" anchor="b"/>
                </a:tc>
                <a:tc>
                  <a:txBody>
                    <a:bodyPr/>
                    <a:lstStyle/>
                    <a:p>
                      <a:pPr marL="0" marR="0" algn="ctr">
                        <a:lnSpc>
                          <a:spcPct val="115000"/>
                        </a:lnSpc>
                        <a:spcBef>
                          <a:spcPts val="0"/>
                        </a:spcBef>
                        <a:spcAft>
                          <a:spcPts val="0"/>
                        </a:spcAft>
                      </a:pPr>
                      <a:r>
                        <a:rPr lang="en-US" sz="1000">
                          <a:effectLst/>
                        </a:rPr>
                        <a:t>2804.69</a:t>
                      </a:r>
                      <a:endParaRPr lang="en-US" sz="1000">
                        <a:effectLst/>
                        <a:latin typeface="Calibri"/>
                        <a:ea typeface="Calibri"/>
                        <a:cs typeface="Times New Roman"/>
                      </a:endParaRPr>
                    </a:p>
                  </a:txBody>
                  <a:tcPr marL="65170" marR="65170" marT="0" marB="0" anchor="b"/>
                </a:tc>
                <a:tc>
                  <a:txBody>
                    <a:bodyPr/>
                    <a:lstStyle/>
                    <a:p>
                      <a:pPr marL="0" marR="0" algn="ctr">
                        <a:lnSpc>
                          <a:spcPct val="115000"/>
                        </a:lnSpc>
                        <a:spcBef>
                          <a:spcPts val="0"/>
                        </a:spcBef>
                        <a:spcAft>
                          <a:spcPts val="0"/>
                        </a:spcAft>
                      </a:pPr>
                      <a:r>
                        <a:rPr lang="en-US" sz="1000">
                          <a:effectLst/>
                        </a:rPr>
                        <a:t>28217.86</a:t>
                      </a:r>
                      <a:endParaRPr lang="en-US" sz="1000">
                        <a:effectLst/>
                        <a:latin typeface="Calibri"/>
                        <a:ea typeface="Calibri"/>
                        <a:cs typeface="Times New Roman"/>
                      </a:endParaRPr>
                    </a:p>
                  </a:txBody>
                  <a:tcPr marL="65170" marR="65170" marT="0" marB="0" anchor="b"/>
                </a:tc>
                <a:extLst>
                  <a:ext uri="{0D108BD9-81ED-4DB2-BD59-A6C34878D82A}">
                    <a16:rowId xmlns:a16="http://schemas.microsoft.com/office/drawing/2014/main" val="10021"/>
                  </a:ext>
                </a:extLst>
              </a:tr>
              <a:tr h="183200">
                <a:tc gridSpan="2">
                  <a:txBody>
                    <a:bodyPr/>
                    <a:lstStyle/>
                    <a:p>
                      <a:pPr marL="0" marR="0" algn="just">
                        <a:lnSpc>
                          <a:spcPct val="115000"/>
                        </a:lnSpc>
                        <a:spcBef>
                          <a:spcPts val="0"/>
                        </a:spcBef>
                        <a:spcAft>
                          <a:spcPts val="0"/>
                        </a:spcAft>
                      </a:pPr>
                      <a:r>
                        <a:rPr lang="en-US" sz="1000">
                          <a:effectLst/>
                        </a:rPr>
                        <a:t>Correlation Coefficient (r)</a:t>
                      </a:r>
                      <a:endParaRPr lang="en-US" sz="1000">
                        <a:effectLst/>
                        <a:latin typeface="Calibri"/>
                        <a:ea typeface="Calibri"/>
                        <a:cs typeface="Times New Roman"/>
                      </a:endParaRPr>
                    </a:p>
                  </a:txBody>
                  <a:tcPr marL="65170" marR="65170" marT="0" marB="0" anchor="b"/>
                </a:tc>
                <a:tc hMerge="1">
                  <a:txBody>
                    <a:bodyPr/>
                    <a:lstStyle/>
                    <a:p>
                      <a:endParaRPr lang="en-US"/>
                    </a:p>
                  </a:txBody>
                  <a:tcPr/>
                </a:tc>
                <a:tc>
                  <a:txBody>
                    <a:bodyPr/>
                    <a:lstStyle/>
                    <a:p>
                      <a:pPr marL="0" marR="0" algn="ctr">
                        <a:lnSpc>
                          <a:spcPct val="115000"/>
                        </a:lnSpc>
                        <a:spcBef>
                          <a:spcPts val="0"/>
                        </a:spcBef>
                        <a:spcAft>
                          <a:spcPts val="0"/>
                        </a:spcAft>
                      </a:pPr>
                      <a:r>
                        <a:rPr lang="en-US" sz="1000">
                          <a:effectLst/>
                        </a:rPr>
                        <a:t>0.95</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0.92</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a:effectLst/>
                        </a:rPr>
                        <a:t>0.90</a:t>
                      </a:r>
                      <a:endParaRPr lang="en-US" sz="1000">
                        <a:effectLst/>
                        <a:latin typeface="Calibri"/>
                        <a:ea typeface="Calibri"/>
                        <a:cs typeface="Times New Roman"/>
                      </a:endParaRPr>
                    </a:p>
                  </a:txBody>
                  <a:tcPr marL="65170" marR="65170" marT="0" marB="0" anchor="ctr"/>
                </a:tc>
                <a:tc>
                  <a:txBody>
                    <a:bodyPr/>
                    <a:lstStyle/>
                    <a:p>
                      <a:pPr marL="0" marR="0" algn="ctr">
                        <a:lnSpc>
                          <a:spcPct val="115000"/>
                        </a:lnSpc>
                        <a:spcBef>
                          <a:spcPts val="0"/>
                        </a:spcBef>
                        <a:spcAft>
                          <a:spcPts val="0"/>
                        </a:spcAft>
                      </a:pPr>
                      <a:r>
                        <a:rPr lang="en-US" sz="1000" dirty="0">
                          <a:effectLst/>
                        </a:rPr>
                        <a:t>0.95</a:t>
                      </a:r>
                      <a:endParaRPr lang="en-US" sz="1000" dirty="0">
                        <a:effectLst/>
                        <a:latin typeface="Calibri"/>
                        <a:ea typeface="Calibri"/>
                        <a:cs typeface="Times New Roman"/>
                      </a:endParaRPr>
                    </a:p>
                  </a:txBody>
                  <a:tcPr marL="65170" marR="65170" marT="0" marB="0" anchor="ctr"/>
                </a:tc>
                <a:extLst>
                  <a:ext uri="{0D108BD9-81ED-4DB2-BD59-A6C34878D82A}">
                    <a16:rowId xmlns:a16="http://schemas.microsoft.com/office/drawing/2014/main" val="10022"/>
                  </a:ext>
                </a:extLst>
              </a:tr>
            </a:tbl>
          </a:graphicData>
        </a:graphic>
      </p:graphicFrame>
      <p:sp>
        <p:nvSpPr>
          <p:cNvPr id="5" name="Rectangle 4"/>
          <p:cNvSpPr/>
          <p:nvPr/>
        </p:nvSpPr>
        <p:spPr>
          <a:xfrm>
            <a:off x="152400" y="5334000"/>
            <a:ext cx="4572000" cy="230832"/>
          </a:xfrm>
          <a:prstGeom prst="rect">
            <a:avLst/>
          </a:prstGeom>
        </p:spPr>
        <p:txBody>
          <a:bodyPr>
            <a:spAutoFit/>
          </a:bodyPr>
          <a:lstStyle/>
          <a:p>
            <a:r>
              <a:rPr lang="en-IN" sz="900" b="1" dirty="0"/>
              <a:t>Source: </a:t>
            </a:r>
            <a:r>
              <a:rPr lang="en-IN" sz="900" b="1" u="sng" dirty="0">
                <a:hlinkClick r:id="rId2"/>
              </a:rPr>
              <a:t>https://data.worldbank.org</a:t>
            </a:r>
            <a:r>
              <a:rPr lang="en-IN" sz="900" b="1" dirty="0"/>
              <a:t> (Amount in US$, in billions)</a:t>
            </a:r>
            <a:endParaRPr lang="en-US" sz="900" dirty="0"/>
          </a:p>
        </p:txBody>
      </p:sp>
      <p:sp>
        <p:nvSpPr>
          <p:cNvPr id="6" name="Rectangle 5"/>
          <p:cNvSpPr/>
          <p:nvPr/>
        </p:nvSpPr>
        <p:spPr>
          <a:xfrm>
            <a:off x="5638800" y="847725"/>
            <a:ext cx="3048000" cy="3754874"/>
          </a:xfrm>
          <a:prstGeom prst="rect">
            <a:avLst/>
          </a:prstGeom>
        </p:spPr>
        <p:txBody>
          <a:bodyPr wrap="square">
            <a:spAutoFit/>
          </a:bodyPr>
          <a:lstStyle/>
          <a:p>
            <a:pPr algn="just"/>
            <a:r>
              <a:rPr lang="en-IN" sz="2000" dirty="0"/>
              <a:t>Table 3 gives data on GDP, last year’s GERD and previous 2nd year Government expenditure on education (EDP) for Indian scholarly publications in the field of agricultural science and it forms the preliminary data for the further study.</a:t>
            </a:r>
            <a:endParaRPr lang="en-US" sz="2000" dirty="0"/>
          </a:p>
          <a:p>
            <a:pPr algn="just"/>
            <a:r>
              <a:rPr lang="en-IN" sz="2000" dirty="0"/>
              <a:t> </a:t>
            </a:r>
            <a:endParaRPr lang="en-US" sz="2000" dirty="0"/>
          </a:p>
        </p:txBody>
      </p:sp>
    </p:spTree>
    <p:extLst>
      <p:ext uri="{BB962C8B-B14F-4D97-AF65-F5344CB8AC3E}">
        <p14:creationId xmlns:p14="http://schemas.microsoft.com/office/powerpoint/2010/main" val="107403949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685800"/>
          </a:xfrm>
        </p:spPr>
        <p:txBody>
          <a:bodyPr>
            <a:normAutofit/>
          </a:bodyPr>
          <a:lstStyle/>
          <a:p>
            <a:r>
              <a:rPr lang="en-US" sz="1800" b="1" dirty="0" smtClean="0"/>
              <a:t>Table 4: Estimation of the Publications based on GDP, GERD, EDP and Total Square Regression values </a:t>
            </a:r>
            <a:endParaRPr lang="en-IN" sz="1800" dirty="0"/>
          </a:p>
        </p:txBody>
      </p:sp>
      <p:sp>
        <p:nvSpPr>
          <p:cNvPr id="3" name="Content Placeholder 2"/>
          <p:cNvSpPr>
            <a:spLocks noGrp="1"/>
          </p:cNvSpPr>
          <p:nvPr>
            <p:ph idx="1"/>
          </p:nvPr>
        </p:nvSpPr>
        <p:spPr>
          <a:xfrm>
            <a:off x="5181600" y="1371600"/>
            <a:ext cx="3810000" cy="4953000"/>
          </a:xfrm>
        </p:spPr>
        <p:txBody>
          <a:bodyPr>
            <a:normAutofit/>
          </a:bodyPr>
          <a:lstStyle/>
          <a:p>
            <a:pPr algn="just"/>
            <a:r>
              <a:rPr lang="en-IN" sz="1600" dirty="0" smtClean="0"/>
              <a:t>The table 4 shows that all the parameters are significant at 0.05%. ‘R’ value is above 90% for GDP of the present year, GERD of last year and the EDP of last two year.</a:t>
            </a:r>
          </a:p>
          <a:p>
            <a:pPr algn="just"/>
            <a:r>
              <a:rPr lang="en-IN" sz="1600" dirty="0" smtClean="0"/>
              <a:t>Overall R-value is 95% whereas R</a:t>
            </a:r>
            <a:r>
              <a:rPr lang="en-IN" sz="1600" baseline="30000" dirty="0" smtClean="0"/>
              <a:t>2</a:t>
            </a:r>
            <a:r>
              <a:rPr lang="en-IN" sz="1600" dirty="0" smtClean="0"/>
              <a:t>is 0.90 and the adjusted R</a:t>
            </a:r>
            <a:r>
              <a:rPr lang="en-IN" sz="1600" baseline="30000" dirty="0" smtClean="0"/>
              <a:t>2</a:t>
            </a:r>
            <a:r>
              <a:rPr lang="en-IN" sz="1600" dirty="0" smtClean="0"/>
              <a:t> is 0.89 .</a:t>
            </a:r>
          </a:p>
          <a:p>
            <a:pPr algn="just"/>
            <a:r>
              <a:rPr lang="en-IN" sz="1600" dirty="0" smtClean="0"/>
              <a:t>The significance value = 0. 00000000028 is very much lesser than 0.05. </a:t>
            </a:r>
          </a:p>
          <a:p>
            <a:pPr algn="just"/>
            <a:r>
              <a:rPr lang="en-IN" sz="1600" dirty="0" smtClean="0"/>
              <a:t>Thus the prediction of publications can be attempted as the data is highly significant for the above regression </a:t>
            </a:r>
            <a:r>
              <a:rPr lang="en-IN" sz="1600" i="1" dirty="0" smtClean="0"/>
              <a:t>equation. </a:t>
            </a:r>
          </a:p>
        </p:txBody>
      </p:sp>
      <p:graphicFrame>
        <p:nvGraphicFramePr>
          <p:cNvPr id="4" name="Table 3"/>
          <p:cNvGraphicFramePr>
            <a:graphicFrameLocks noGrp="1"/>
          </p:cNvGraphicFramePr>
          <p:nvPr>
            <p:extLst>
              <p:ext uri="{D42A27DB-BD31-4B8C-83A1-F6EECF244321}">
                <p14:modId xmlns:p14="http://schemas.microsoft.com/office/powerpoint/2010/main" val="4108045957"/>
              </p:ext>
            </p:extLst>
          </p:nvPr>
        </p:nvGraphicFramePr>
        <p:xfrm>
          <a:off x="457200" y="1371600"/>
          <a:ext cx="4732656" cy="3730632"/>
        </p:xfrm>
        <a:graphic>
          <a:graphicData uri="http://schemas.openxmlformats.org/drawingml/2006/table">
            <a:tbl>
              <a:tblPr firstRow="1" firstCol="1" bandRow="1">
                <a:tableStyleId>{5C22544A-7EE6-4342-B048-85BDC9FD1C3A}</a:tableStyleId>
              </a:tblPr>
              <a:tblGrid>
                <a:gridCol w="936805">
                  <a:extLst>
                    <a:ext uri="{9D8B030D-6E8A-4147-A177-3AD203B41FA5}">
                      <a16:colId xmlns:a16="http://schemas.microsoft.com/office/drawing/2014/main" val="20000"/>
                    </a:ext>
                  </a:extLst>
                </a:gridCol>
                <a:gridCol w="917637">
                  <a:extLst>
                    <a:ext uri="{9D8B030D-6E8A-4147-A177-3AD203B41FA5}">
                      <a16:colId xmlns:a16="http://schemas.microsoft.com/office/drawing/2014/main" val="20001"/>
                    </a:ext>
                  </a:extLst>
                </a:gridCol>
                <a:gridCol w="634919">
                  <a:extLst>
                    <a:ext uri="{9D8B030D-6E8A-4147-A177-3AD203B41FA5}">
                      <a16:colId xmlns:a16="http://schemas.microsoft.com/office/drawing/2014/main" val="20002"/>
                    </a:ext>
                  </a:extLst>
                </a:gridCol>
                <a:gridCol w="122629">
                  <a:extLst>
                    <a:ext uri="{9D8B030D-6E8A-4147-A177-3AD203B41FA5}">
                      <a16:colId xmlns:a16="http://schemas.microsoft.com/office/drawing/2014/main" val="20003"/>
                    </a:ext>
                  </a:extLst>
                </a:gridCol>
                <a:gridCol w="359810">
                  <a:extLst>
                    <a:ext uri="{9D8B030D-6E8A-4147-A177-3AD203B41FA5}">
                      <a16:colId xmlns:a16="http://schemas.microsoft.com/office/drawing/2014/main" val="20004"/>
                    </a:ext>
                  </a:extLst>
                </a:gridCol>
                <a:gridCol w="887704">
                  <a:extLst>
                    <a:ext uri="{9D8B030D-6E8A-4147-A177-3AD203B41FA5}">
                      <a16:colId xmlns:a16="http://schemas.microsoft.com/office/drawing/2014/main" val="20005"/>
                    </a:ext>
                  </a:extLst>
                </a:gridCol>
                <a:gridCol w="122629">
                  <a:extLst>
                    <a:ext uri="{9D8B030D-6E8A-4147-A177-3AD203B41FA5}">
                      <a16:colId xmlns:a16="http://schemas.microsoft.com/office/drawing/2014/main" val="20006"/>
                    </a:ext>
                  </a:extLst>
                </a:gridCol>
                <a:gridCol w="750523">
                  <a:extLst>
                    <a:ext uri="{9D8B030D-6E8A-4147-A177-3AD203B41FA5}">
                      <a16:colId xmlns:a16="http://schemas.microsoft.com/office/drawing/2014/main" val="20007"/>
                    </a:ext>
                  </a:extLst>
                </a:gridCol>
              </a:tblGrid>
              <a:tr h="83644">
                <a:tc gridSpan="8">
                  <a:txBody>
                    <a:bodyPr/>
                    <a:lstStyle/>
                    <a:p>
                      <a:pPr marL="0" marR="0">
                        <a:lnSpc>
                          <a:spcPct val="115000"/>
                        </a:lnSpc>
                        <a:spcBef>
                          <a:spcPts val="0"/>
                        </a:spcBef>
                        <a:spcAft>
                          <a:spcPts val="0"/>
                        </a:spcAft>
                      </a:pPr>
                      <a:r>
                        <a:rPr lang="en-IN" sz="1050" dirty="0">
                          <a:effectLst/>
                        </a:rPr>
                        <a:t>Dependent Variable:  PUB                Sample :                     1998-2017</a:t>
                      </a:r>
                      <a:endParaRPr lang="en-US" sz="1050" dirty="0">
                        <a:effectLst/>
                        <a:latin typeface="Calibri"/>
                        <a:ea typeface="Calibri"/>
                        <a:cs typeface="Times New Roman"/>
                      </a:endParaRPr>
                    </a:p>
                  </a:txBody>
                  <a:tcPr marL="55766" marR="55766"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83644">
                <a:tc>
                  <a:txBody>
                    <a:bodyPr/>
                    <a:lstStyle/>
                    <a:p>
                      <a:pPr marL="0" marR="0" algn="just">
                        <a:lnSpc>
                          <a:spcPct val="115000"/>
                        </a:lnSpc>
                        <a:spcBef>
                          <a:spcPts val="0"/>
                        </a:spcBef>
                        <a:spcAft>
                          <a:spcPts val="0"/>
                        </a:spcAft>
                      </a:pPr>
                      <a:r>
                        <a:rPr lang="en-IN" sz="1050">
                          <a:effectLst/>
                        </a:rPr>
                        <a:t>Method          :</a:t>
                      </a:r>
                      <a:endParaRPr lang="en-US" sz="1050">
                        <a:effectLst/>
                        <a:latin typeface="Calibri"/>
                        <a:ea typeface="Calibri"/>
                        <a:cs typeface="Times New Roman"/>
                      </a:endParaRPr>
                    </a:p>
                  </a:txBody>
                  <a:tcPr marL="55766" marR="55766" marT="0" marB="0" anchor="b"/>
                </a:tc>
                <a:tc gridSpan="7">
                  <a:txBody>
                    <a:bodyPr/>
                    <a:lstStyle/>
                    <a:p>
                      <a:pPr marL="0" marR="0" algn="just">
                        <a:lnSpc>
                          <a:spcPct val="115000"/>
                        </a:lnSpc>
                        <a:spcBef>
                          <a:spcPts val="0"/>
                        </a:spcBef>
                        <a:spcAft>
                          <a:spcPts val="0"/>
                        </a:spcAft>
                      </a:pPr>
                      <a:r>
                        <a:rPr lang="en-IN" sz="1050">
                          <a:effectLst/>
                        </a:rPr>
                        <a:t>Least Square linear Regression Analysis</a:t>
                      </a:r>
                      <a:endParaRPr lang="en-US" sz="1050">
                        <a:effectLst/>
                        <a:latin typeface="Calibri"/>
                        <a:ea typeface="Calibri"/>
                        <a:cs typeface="Times New Roman"/>
                      </a:endParaRPr>
                    </a:p>
                  </a:txBody>
                  <a:tcPr marL="55766" marR="55766"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67287">
                <a:tc gridSpan="4">
                  <a:txBody>
                    <a:bodyPr/>
                    <a:lstStyle/>
                    <a:p>
                      <a:pPr marL="0" marR="0" algn="just">
                        <a:lnSpc>
                          <a:spcPct val="115000"/>
                        </a:lnSpc>
                        <a:spcBef>
                          <a:spcPts val="0"/>
                        </a:spcBef>
                        <a:spcAft>
                          <a:spcPts val="0"/>
                        </a:spcAft>
                      </a:pPr>
                      <a:r>
                        <a:rPr lang="en-IN" sz="1050">
                          <a:effectLst/>
                        </a:rPr>
                        <a:t>Level of Significance considered α=0.05</a:t>
                      </a:r>
                      <a:endParaRPr lang="en-US" sz="1050">
                        <a:effectLst/>
                        <a:latin typeface="Calibri"/>
                        <a:ea typeface="Calibri"/>
                        <a:cs typeface="Times New Roman"/>
                      </a:endParaRPr>
                    </a:p>
                  </a:txBody>
                  <a:tcPr marL="55766" marR="55766"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just">
                        <a:lnSpc>
                          <a:spcPct val="115000"/>
                        </a:lnSpc>
                        <a:spcBef>
                          <a:spcPts val="0"/>
                        </a:spcBef>
                        <a:spcAft>
                          <a:spcPts val="0"/>
                        </a:spcAft>
                      </a:pPr>
                      <a:r>
                        <a:rPr lang="en-IN" sz="1050">
                          <a:effectLst/>
                        </a:rPr>
                        <a:t>Significance:     F</a:t>
                      </a:r>
                      <a:endParaRPr lang="en-US" sz="1050">
                        <a:effectLst/>
                        <a:latin typeface="Calibri"/>
                        <a:ea typeface="Calibri"/>
                        <a:cs typeface="Times New Roman"/>
                      </a:endParaRPr>
                    </a:p>
                  </a:txBody>
                  <a:tcPr marL="55766" marR="55766" marT="0" marB="0" anchor="b"/>
                </a:tc>
                <a:tc hMerge="1">
                  <a:txBody>
                    <a:bodyPr/>
                    <a:lstStyle/>
                    <a:p>
                      <a:endParaRPr lang="en-US"/>
                    </a:p>
                  </a:txBody>
                  <a:tcPr/>
                </a:tc>
                <a:tc hMerge="1">
                  <a:txBody>
                    <a:bodyPr/>
                    <a:lstStyle/>
                    <a:p>
                      <a:endParaRPr lang="en-US"/>
                    </a:p>
                  </a:txBody>
                  <a:tcPr/>
                </a:tc>
                <a:tc>
                  <a:txBody>
                    <a:bodyPr/>
                    <a:lstStyle/>
                    <a:p>
                      <a:pPr marL="0" marR="0" algn="just">
                        <a:lnSpc>
                          <a:spcPct val="115000"/>
                        </a:lnSpc>
                        <a:spcBef>
                          <a:spcPts val="0"/>
                        </a:spcBef>
                        <a:spcAft>
                          <a:spcPts val="0"/>
                        </a:spcAft>
                      </a:pPr>
                      <a:r>
                        <a:rPr lang="en-IN" sz="1050">
                          <a:effectLst/>
                        </a:rPr>
                        <a:t>2.85E-10</a:t>
                      </a:r>
                      <a:endParaRPr lang="en-US" sz="1050">
                        <a:effectLst/>
                      </a:endParaRPr>
                    </a:p>
                    <a:p>
                      <a:pPr marL="0" marR="0" algn="just">
                        <a:lnSpc>
                          <a:spcPct val="115000"/>
                        </a:lnSpc>
                        <a:spcBef>
                          <a:spcPts val="0"/>
                        </a:spcBef>
                        <a:spcAft>
                          <a:spcPts val="0"/>
                        </a:spcAft>
                      </a:pPr>
                      <a:r>
                        <a:rPr lang="en-IN" sz="1050">
                          <a:effectLst/>
                        </a:rPr>
                        <a:t> </a:t>
                      </a:r>
                      <a:endParaRPr lang="en-US" sz="1050">
                        <a:effectLst/>
                        <a:latin typeface="Calibri"/>
                        <a:ea typeface="Calibri"/>
                        <a:cs typeface="Times New Roman"/>
                      </a:endParaRPr>
                    </a:p>
                  </a:txBody>
                  <a:tcPr marL="55766" marR="55766" marT="0" marB="0" anchor="b"/>
                </a:tc>
                <a:extLst>
                  <a:ext uri="{0D108BD9-81ED-4DB2-BD59-A6C34878D82A}">
                    <a16:rowId xmlns:a16="http://schemas.microsoft.com/office/drawing/2014/main" val="10002"/>
                  </a:ext>
                </a:extLst>
              </a:tr>
              <a:tr h="83644">
                <a:tc>
                  <a:txBody>
                    <a:bodyPr/>
                    <a:lstStyle/>
                    <a:p>
                      <a:pPr marL="0" marR="0" algn="just">
                        <a:lnSpc>
                          <a:spcPct val="115000"/>
                        </a:lnSpc>
                        <a:spcBef>
                          <a:spcPts val="0"/>
                        </a:spcBef>
                        <a:spcAft>
                          <a:spcPts val="0"/>
                        </a:spcAft>
                      </a:pPr>
                      <a:r>
                        <a:rPr lang="en-IN" sz="1050">
                          <a:effectLst/>
                        </a:rPr>
                        <a:t>Observations : </a:t>
                      </a:r>
                      <a:endParaRPr lang="en-US" sz="1050">
                        <a:effectLst/>
                        <a:latin typeface="Calibri"/>
                        <a:ea typeface="Calibri"/>
                        <a:cs typeface="Times New Roman"/>
                      </a:endParaRPr>
                    </a:p>
                  </a:txBody>
                  <a:tcPr marL="55766" marR="55766" marT="0" marB="0" anchor="b"/>
                </a:tc>
                <a:tc>
                  <a:txBody>
                    <a:bodyPr/>
                    <a:lstStyle/>
                    <a:p>
                      <a:pPr marL="0" marR="0" algn="just">
                        <a:lnSpc>
                          <a:spcPct val="115000"/>
                        </a:lnSpc>
                        <a:spcBef>
                          <a:spcPts val="0"/>
                        </a:spcBef>
                        <a:spcAft>
                          <a:spcPts val="0"/>
                        </a:spcAft>
                      </a:pPr>
                      <a:r>
                        <a:rPr lang="en-IN" sz="1050">
                          <a:effectLst/>
                        </a:rPr>
                        <a:t>20</a:t>
                      </a:r>
                      <a:endParaRPr lang="en-US" sz="1050">
                        <a:effectLst/>
                        <a:latin typeface="Calibri"/>
                        <a:ea typeface="Calibri"/>
                        <a:cs typeface="Times New Roman"/>
                      </a:endParaRPr>
                    </a:p>
                  </a:txBody>
                  <a:tcPr marL="55766" marR="55766" marT="0" marB="0" anchor="b"/>
                </a:tc>
                <a:tc gridSpan="6">
                  <a:txBody>
                    <a:bodyPr/>
                    <a:lstStyle/>
                    <a:p>
                      <a:pPr marL="0" marR="0" algn="just">
                        <a:lnSpc>
                          <a:spcPct val="115000"/>
                        </a:lnSpc>
                        <a:spcBef>
                          <a:spcPts val="0"/>
                        </a:spcBef>
                        <a:spcAft>
                          <a:spcPts val="0"/>
                        </a:spcAft>
                      </a:pPr>
                      <a:r>
                        <a:rPr lang="en-IN" sz="1050">
                          <a:effectLst/>
                        </a:rPr>
                        <a:t>Degree of freedom df:           19</a:t>
                      </a:r>
                      <a:endParaRPr lang="en-US" sz="1050">
                        <a:effectLst/>
                        <a:latin typeface="Calibri"/>
                        <a:ea typeface="Calibri"/>
                        <a:cs typeface="Times New Roman"/>
                      </a:endParaRPr>
                    </a:p>
                  </a:txBody>
                  <a:tcPr marL="55766" marR="55766"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418218">
                <a:tc>
                  <a:txBody>
                    <a:bodyPr/>
                    <a:lstStyle/>
                    <a:p>
                      <a:pPr marL="0" marR="0" algn="just">
                        <a:lnSpc>
                          <a:spcPct val="115000"/>
                        </a:lnSpc>
                        <a:spcBef>
                          <a:spcPts val="0"/>
                        </a:spcBef>
                        <a:spcAft>
                          <a:spcPts val="0"/>
                        </a:spcAft>
                      </a:pPr>
                      <a:r>
                        <a:rPr lang="en-IN" sz="1050">
                          <a:effectLst/>
                        </a:rPr>
                        <a:t>Variable</a:t>
                      </a:r>
                      <a:endParaRPr lang="en-US" sz="1050">
                        <a:effectLst/>
                        <a:latin typeface="Calibri"/>
                        <a:ea typeface="Calibri"/>
                        <a:cs typeface="Times New Roman"/>
                      </a:endParaRPr>
                    </a:p>
                  </a:txBody>
                  <a:tcPr marL="55766" marR="55766" marT="0" marB="0" anchor="ctr"/>
                </a:tc>
                <a:tc>
                  <a:txBody>
                    <a:bodyPr/>
                    <a:lstStyle/>
                    <a:p>
                      <a:pPr marL="0" marR="0" algn="ctr">
                        <a:lnSpc>
                          <a:spcPct val="115000"/>
                        </a:lnSpc>
                        <a:spcBef>
                          <a:spcPts val="0"/>
                        </a:spcBef>
                        <a:spcAft>
                          <a:spcPts val="0"/>
                        </a:spcAft>
                      </a:pPr>
                      <a:r>
                        <a:rPr lang="en-IN" sz="1050">
                          <a:effectLst/>
                        </a:rPr>
                        <a:t>R</a:t>
                      </a:r>
                      <a:endParaRPr lang="en-US" sz="1050">
                        <a:effectLst/>
                        <a:latin typeface="Calibri"/>
                        <a:ea typeface="Calibri"/>
                        <a:cs typeface="Times New Roman"/>
                      </a:endParaRPr>
                    </a:p>
                  </a:txBody>
                  <a:tcPr marL="55766" marR="55766" marT="0" marB="0" anchor="ctr"/>
                </a:tc>
                <a:tc>
                  <a:txBody>
                    <a:bodyPr/>
                    <a:lstStyle/>
                    <a:p>
                      <a:pPr marL="0" marR="0" algn="ctr">
                        <a:lnSpc>
                          <a:spcPct val="115000"/>
                        </a:lnSpc>
                        <a:spcBef>
                          <a:spcPts val="0"/>
                        </a:spcBef>
                        <a:spcAft>
                          <a:spcPts val="0"/>
                        </a:spcAft>
                      </a:pPr>
                      <a:r>
                        <a:rPr lang="en-IN" sz="1050">
                          <a:effectLst/>
                        </a:rPr>
                        <a:t>R</a:t>
                      </a:r>
                      <a:r>
                        <a:rPr lang="en-IN" sz="1050" baseline="30000">
                          <a:effectLst/>
                        </a:rPr>
                        <a:t>2</a:t>
                      </a:r>
                      <a:endParaRPr lang="en-US" sz="1050">
                        <a:effectLst/>
                        <a:latin typeface="Calibri"/>
                        <a:ea typeface="Calibri"/>
                        <a:cs typeface="Times New Roman"/>
                      </a:endParaRPr>
                    </a:p>
                  </a:txBody>
                  <a:tcPr marL="55766" marR="55766" marT="0" marB="0" anchor="ctr"/>
                </a:tc>
                <a:tc gridSpan="2">
                  <a:txBody>
                    <a:bodyPr/>
                    <a:lstStyle/>
                    <a:p>
                      <a:pPr marL="0" marR="0" algn="ctr">
                        <a:lnSpc>
                          <a:spcPct val="115000"/>
                        </a:lnSpc>
                        <a:spcBef>
                          <a:spcPts val="0"/>
                        </a:spcBef>
                        <a:spcAft>
                          <a:spcPts val="0"/>
                        </a:spcAft>
                      </a:pPr>
                      <a:r>
                        <a:rPr lang="en-IN" sz="1050">
                          <a:effectLst/>
                        </a:rPr>
                        <a:t>Adj R</a:t>
                      </a:r>
                      <a:r>
                        <a:rPr lang="en-IN" sz="1050" baseline="30000">
                          <a:effectLst/>
                        </a:rPr>
                        <a:t>2</a:t>
                      </a:r>
                      <a:endParaRPr lang="en-US" sz="1050">
                        <a:effectLst/>
                        <a:latin typeface="Calibri"/>
                        <a:ea typeface="Calibri"/>
                        <a:cs typeface="Times New Roman"/>
                      </a:endParaRPr>
                    </a:p>
                  </a:txBody>
                  <a:tcPr marL="55766" marR="55766" marT="0" marB="0" anchor="ctr"/>
                </a:tc>
                <a:tc hMerge="1">
                  <a:txBody>
                    <a:bodyPr/>
                    <a:lstStyle/>
                    <a:p>
                      <a:endParaRPr lang="en-US"/>
                    </a:p>
                  </a:txBody>
                  <a:tcPr/>
                </a:tc>
                <a:tc>
                  <a:txBody>
                    <a:bodyPr/>
                    <a:lstStyle/>
                    <a:p>
                      <a:pPr marL="0" marR="0" algn="ctr">
                        <a:lnSpc>
                          <a:spcPct val="115000"/>
                        </a:lnSpc>
                        <a:spcBef>
                          <a:spcPts val="0"/>
                        </a:spcBef>
                        <a:spcAft>
                          <a:spcPts val="0"/>
                        </a:spcAft>
                      </a:pPr>
                      <a:r>
                        <a:rPr lang="en-IN" sz="1050" dirty="0">
                          <a:effectLst/>
                        </a:rPr>
                        <a:t>SE</a:t>
                      </a:r>
                      <a:endParaRPr lang="en-US" sz="1050" dirty="0">
                        <a:effectLst/>
                        <a:latin typeface="Calibri"/>
                        <a:ea typeface="Calibri"/>
                        <a:cs typeface="Times New Roman"/>
                      </a:endParaRPr>
                    </a:p>
                  </a:txBody>
                  <a:tcPr marL="55766" marR="55766" marT="0" marB="0" anchor="ctr"/>
                </a:tc>
                <a:tc gridSpan="2">
                  <a:txBody>
                    <a:bodyPr/>
                    <a:lstStyle/>
                    <a:p>
                      <a:pPr marL="0" marR="0" algn="ctr">
                        <a:lnSpc>
                          <a:spcPct val="115000"/>
                        </a:lnSpc>
                        <a:spcBef>
                          <a:spcPts val="0"/>
                        </a:spcBef>
                        <a:spcAft>
                          <a:spcPts val="0"/>
                        </a:spcAft>
                      </a:pPr>
                      <a:r>
                        <a:rPr lang="en-IN" sz="1050">
                          <a:effectLst/>
                        </a:rPr>
                        <a:t>P value</a:t>
                      </a:r>
                      <a:endParaRPr lang="en-US" sz="1050">
                        <a:effectLst/>
                        <a:latin typeface="Calibri"/>
                        <a:ea typeface="Calibri"/>
                        <a:cs typeface="Times New Roman"/>
                      </a:endParaRPr>
                    </a:p>
                  </a:txBody>
                  <a:tcPr marL="55766" marR="55766" marT="0" marB="0" anchor="ctr"/>
                </a:tc>
                <a:tc hMerge="1">
                  <a:txBody>
                    <a:bodyPr/>
                    <a:lstStyle/>
                    <a:p>
                      <a:endParaRPr lang="en-US"/>
                    </a:p>
                  </a:txBody>
                  <a:tcPr/>
                </a:tc>
                <a:extLst>
                  <a:ext uri="{0D108BD9-81ED-4DB2-BD59-A6C34878D82A}">
                    <a16:rowId xmlns:a16="http://schemas.microsoft.com/office/drawing/2014/main" val="10004"/>
                  </a:ext>
                </a:extLst>
              </a:tr>
              <a:tr h="334574">
                <a:tc>
                  <a:txBody>
                    <a:bodyPr/>
                    <a:lstStyle/>
                    <a:p>
                      <a:pPr marL="0" marR="0" algn="just">
                        <a:lnSpc>
                          <a:spcPct val="115000"/>
                        </a:lnSpc>
                        <a:spcBef>
                          <a:spcPts val="0"/>
                        </a:spcBef>
                        <a:spcAft>
                          <a:spcPts val="0"/>
                        </a:spcAft>
                      </a:pPr>
                      <a:r>
                        <a:rPr lang="en-IN" sz="1050">
                          <a:effectLst/>
                        </a:rPr>
                        <a:t>GDP (t)</a:t>
                      </a:r>
                      <a:endParaRPr lang="en-US" sz="1050">
                        <a:effectLst/>
                        <a:latin typeface="Calibri"/>
                        <a:ea typeface="Calibri"/>
                        <a:cs typeface="Times New Roman"/>
                      </a:endParaRPr>
                    </a:p>
                  </a:txBody>
                  <a:tcPr marL="55766" marR="55766" marT="0" marB="0" anchor="b"/>
                </a:tc>
                <a:tc>
                  <a:txBody>
                    <a:bodyPr/>
                    <a:lstStyle/>
                    <a:p>
                      <a:pPr marL="0" marR="0" algn="ctr">
                        <a:lnSpc>
                          <a:spcPct val="115000"/>
                        </a:lnSpc>
                        <a:spcBef>
                          <a:spcPts val="0"/>
                        </a:spcBef>
                        <a:spcAft>
                          <a:spcPts val="0"/>
                        </a:spcAft>
                      </a:pPr>
                      <a:r>
                        <a:rPr lang="en-IN" sz="1050">
                          <a:effectLst/>
                        </a:rPr>
                        <a:t>0.95</a:t>
                      </a:r>
                      <a:endParaRPr lang="en-US" sz="1050">
                        <a:effectLst/>
                        <a:latin typeface="Calibri"/>
                        <a:ea typeface="Calibri"/>
                        <a:cs typeface="Times New Roman"/>
                      </a:endParaRPr>
                    </a:p>
                  </a:txBody>
                  <a:tcPr marL="55766" marR="55766" marT="0" marB="0" anchor="b"/>
                </a:tc>
                <a:tc>
                  <a:txBody>
                    <a:bodyPr/>
                    <a:lstStyle/>
                    <a:p>
                      <a:pPr marL="0" marR="0" algn="ctr">
                        <a:lnSpc>
                          <a:spcPct val="115000"/>
                        </a:lnSpc>
                        <a:spcBef>
                          <a:spcPts val="0"/>
                        </a:spcBef>
                        <a:spcAft>
                          <a:spcPts val="0"/>
                        </a:spcAft>
                      </a:pPr>
                      <a:r>
                        <a:rPr lang="en-IN" sz="1050">
                          <a:effectLst/>
                        </a:rPr>
                        <a:t>0.89</a:t>
                      </a:r>
                      <a:endParaRPr lang="en-US" sz="1050">
                        <a:effectLst/>
                        <a:latin typeface="Calibri"/>
                        <a:ea typeface="Calibri"/>
                        <a:cs typeface="Times New Roman"/>
                      </a:endParaRPr>
                    </a:p>
                  </a:txBody>
                  <a:tcPr marL="55766" marR="55766" marT="0" marB="0" anchor="b"/>
                </a:tc>
                <a:tc gridSpan="2">
                  <a:txBody>
                    <a:bodyPr/>
                    <a:lstStyle/>
                    <a:p>
                      <a:pPr marL="0" marR="0" algn="ctr">
                        <a:lnSpc>
                          <a:spcPct val="115000"/>
                        </a:lnSpc>
                        <a:spcBef>
                          <a:spcPts val="0"/>
                        </a:spcBef>
                        <a:spcAft>
                          <a:spcPts val="0"/>
                        </a:spcAft>
                      </a:pPr>
                      <a:r>
                        <a:rPr lang="en-IN" sz="1050">
                          <a:effectLst/>
                        </a:rPr>
                        <a:t>0.89</a:t>
                      </a:r>
                      <a:endParaRPr lang="en-US" sz="1050">
                        <a:effectLst/>
                        <a:latin typeface="Calibri"/>
                        <a:ea typeface="Calibri"/>
                        <a:cs typeface="Times New Roman"/>
                      </a:endParaRPr>
                    </a:p>
                  </a:txBody>
                  <a:tcPr marL="55766" marR="55766" marT="0" marB="0" anchor="b"/>
                </a:tc>
                <a:tc hMerge="1">
                  <a:txBody>
                    <a:bodyPr/>
                    <a:lstStyle/>
                    <a:p>
                      <a:endParaRPr lang="en-US"/>
                    </a:p>
                  </a:txBody>
                  <a:tcPr/>
                </a:tc>
                <a:tc>
                  <a:txBody>
                    <a:bodyPr/>
                    <a:lstStyle/>
                    <a:p>
                      <a:pPr marL="0" marR="0" algn="ctr">
                        <a:lnSpc>
                          <a:spcPct val="115000"/>
                        </a:lnSpc>
                        <a:spcBef>
                          <a:spcPts val="0"/>
                        </a:spcBef>
                        <a:spcAft>
                          <a:spcPts val="0"/>
                        </a:spcAft>
                      </a:pPr>
                      <a:r>
                        <a:rPr lang="en-IN" sz="1050">
                          <a:effectLst/>
                        </a:rPr>
                        <a:t>6.12E-11</a:t>
                      </a:r>
                      <a:endParaRPr lang="en-US" sz="1050">
                        <a:effectLst/>
                      </a:endParaRPr>
                    </a:p>
                    <a:p>
                      <a:pPr marL="0" marR="0" algn="ctr">
                        <a:lnSpc>
                          <a:spcPct val="115000"/>
                        </a:lnSpc>
                        <a:spcBef>
                          <a:spcPts val="0"/>
                        </a:spcBef>
                        <a:spcAft>
                          <a:spcPts val="0"/>
                        </a:spcAft>
                      </a:pPr>
                      <a:r>
                        <a:rPr lang="en-IN" sz="1050">
                          <a:effectLst/>
                        </a:rPr>
                        <a:t> </a:t>
                      </a:r>
                      <a:endParaRPr lang="en-US" sz="1050">
                        <a:effectLst/>
                        <a:latin typeface="Calibri"/>
                        <a:ea typeface="Calibri"/>
                        <a:cs typeface="Times New Roman"/>
                      </a:endParaRPr>
                    </a:p>
                  </a:txBody>
                  <a:tcPr marL="55766" marR="55766" marT="0" marB="0" anchor="b"/>
                </a:tc>
                <a:tc gridSpan="2">
                  <a:txBody>
                    <a:bodyPr/>
                    <a:lstStyle/>
                    <a:p>
                      <a:pPr marL="0" marR="0" algn="ctr">
                        <a:lnSpc>
                          <a:spcPct val="115000"/>
                        </a:lnSpc>
                        <a:spcBef>
                          <a:spcPts val="0"/>
                        </a:spcBef>
                        <a:spcAft>
                          <a:spcPts val="0"/>
                        </a:spcAft>
                      </a:pPr>
                      <a:r>
                        <a:rPr lang="en-IN" sz="1050" dirty="0">
                          <a:effectLst/>
                        </a:rPr>
                        <a:t>0.000000003</a:t>
                      </a:r>
                      <a:endParaRPr lang="en-US" sz="1050" dirty="0">
                        <a:effectLst/>
                        <a:latin typeface="Calibri"/>
                        <a:ea typeface="Calibri"/>
                        <a:cs typeface="Times New Roman"/>
                      </a:endParaRPr>
                    </a:p>
                  </a:txBody>
                  <a:tcPr marL="55766" marR="55766" marT="0" marB="0" anchor="b"/>
                </a:tc>
                <a:tc hMerge="1">
                  <a:txBody>
                    <a:bodyPr/>
                    <a:lstStyle/>
                    <a:p>
                      <a:endParaRPr lang="en-US"/>
                    </a:p>
                  </a:txBody>
                  <a:tcPr/>
                </a:tc>
                <a:extLst>
                  <a:ext uri="{0D108BD9-81ED-4DB2-BD59-A6C34878D82A}">
                    <a16:rowId xmlns:a16="http://schemas.microsoft.com/office/drawing/2014/main" val="10005"/>
                  </a:ext>
                </a:extLst>
              </a:tr>
              <a:tr h="334574">
                <a:tc>
                  <a:txBody>
                    <a:bodyPr/>
                    <a:lstStyle/>
                    <a:p>
                      <a:pPr marL="0" marR="0" algn="just">
                        <a:lnSpc>
                          <a:spcPct val="115000"/>
                        </a:lnSpc>
                        <a:spcBef>
                          <a:spcPts val="0"/>
                        </a:spcBef>
                        <a:spcAft>
                          <a:spcPts val="0"/>
                        </a:spcAft>
                      </a:pPr>
                      <a:r>
                        <a:rPr lang="en-IN" sz="1050">
                          <a:effectLst/>
                        </a:rPr>
                        <a:t>GERD(t - 1)</a:t>
                      </a:r>
                      <a:endParaRPr lang="en-US" sz="1050">
                        <a:effectLst/>
                        <a:latin typeface="Calibri"/>
                        <a:ea typeface="Calibri"/>
                        <a:cs typeface="Times New Roman"/>
                      </a:endParaRPr>
                    </a:p>
                  </a:txBody>
                  <a:tcPr marL="55766" marR="55766" marT="0" marB="0" anchor="b"/>
                </a:tc>
                <a:tc>
                  <a:txBody>
                    <a:bodyPr/>
                    <a:lstStyle/>
                    <a:p>
                      <a:pPr marL="0" marR="0" algn="ctr">
                        <a:lnSpc>
                          <a:spcPct val="115000"/>
                        </a:lnSpc>
                        <a:spcBef>
                          <a:spcPts val="0"/>
                        </a:spcBef>
                        <a:spcAft>
                          <a:spcPts val="0"/>
                        </a:spcAft>
                      </a:pPr>
                      <a:r>
                        <a:rPr lang="en-IN" sz="1050">
                          <a:effectLst/>
                        </a:rPr>
                        <a:t>0.92</a:t>
                      </a:r>
                      <a:endParaRPr lang="en-US" sz="1050">
                        <a:effectLst/>
                        <a:latin typeface="Calibri"/>
                        <a:ea typeface="Calibri"/>
                        <a:cs typeface="Times New Roman"/>
                      </a:endParaRPr>
                    </a:p>
                  </a:txBody>
                  <a:tcPr marL="55766" marR="55766" marT="0" marB="0" anchor="b"/>
                </a:tc>
                <a:tc>
                  <a:txBody>
                    <a:bodyPr/>
                    <a:lstStyle/>
                    <a:p>
                      <a:pPr marL="0" marR="0" algn="ctr">
                        <a:lnSpc>
                          <a:spcPct val="115000"/>
                        </a:lnSpc>
                        <a:spcBef>
                          <a:spcPts val="0"/>
                        </a:spcBef>
                        <a:spcAft>
                          <a:spcPts val="0"/>
                        </a:spcAft>
                      </a:pPr>
                      <a:r>
                        <a:rPr lang="en-IN" sz="1050">
                          <a:effectLst/>
                        </a:rPr>
                        <a:t>0.84</a:t>
                      </a:r>
                      <a:endParaRPr lang="en-US" sz="1050">
                        <a:effectLst/>
                        <a:latin typeface="Calibri"/>
                        <a:ea typeface="Calibri"/>
                        <a:cs typeface="Times New Roman"/>
                      </a:endParaRPr>
                    </a:p>
                  </a:txBody>
                  <a:tcPr marL="55766" marR="55766" marT="0" marB="0" anchor="b"/>
                </a:tc>
                <a:tc gridSpan="2">
                  <a:txBody>
                    <a:bodyPr/>
                    <a:lstStyle/>
                    <a:p>
                      <a:pPr marL="0" marR="0" algn="ctr">
                        <a:lnSpc>
                          <a:spcPct val="115000"/>
                        </a:lnSpc>
                        <a:spcBef>
                          <a:spcPts val="0"/>
                        </a:spcBef>
                        <a:spcAft>
                          <a:spcPts val="0"/>
                        </a:spcAft>
                      </a:pPr>
                      <a:r>
                        <a:rPr lang="en-IN" sz="1050">
                          <a:effectLst/>
                        </a:rPr>
                        <a:t>0.83</a:t>
                      </a:r>
                      <a:endParaRPr lang="en-US" sz="1050">
                        <a:effectLst/>
                        <a:latin typeface="Calibri"/>
                        <a:ea typeface="Calibri"/>
                        <a:cs typeface="Times New Roman"/>
                      </a:endParaRPr>
                    </a:p>
                  </a:txBody>
                  <a:tcPr marL="55766" marR="55766" marT="0" marB="0" anchor="b"/>
                </a:tc>
                <a:tc hMerge="1">
                  <a:txBody>
                    <a:bodyPr/>
                    <a:lstStyle/>
                    <a:p>
                      <a:endParaRPr lang="en-US"/>
                    </a:p>
                  </a:txBody>
                  <a:tcPr/>
                </a:tc>
                <a:tc>
                  <a:txBody>
                    <a:bodyPr/>
                    <a:lstStyle/>
                    <a:p>
                      <a:pPr marL="0" marR="0" algn="ctr">
                        <a:lnSpc>
                          <a:spcPct val="115000"/>
                        </a:lnSpc>
                        <a:spcBef>
                          <a:spcPts val="0"/>
                        </a:spcBef>
                        <a:spcAft>
                          <a:spcPts val="0"/>
                        </a:spcAft>
                      </a:pPr>
                      <a:r>
                        <a:rPr lang="en-IN" sz="1050">
                          <a:effectLst/>
                        </a:rPr>
                        <a:t>1.05E-08</a:t>
                      </a:r>
                      <a:endParaRPr lang="en-US" sz="1050">
                        <a:effectLst/>
                      </a:endParaRPr>
                    </a:p>
                    <a:p>
                      <a:pPr marL="0" marR="0" algn="ctr">
                        <a:lnSpc>
                          <a:spcPct val="115000"/>
                        </a:lnSpc>
                        <a:spcBef>
                          <a:spcPts val="0"/>
                        </a:spcBef>
                        <a:spcAft>
                          <a:spcPts val="0"/>
                        </a:spcAft>
                      </a:pPr>
                      <a:r>
                        <a:rPr lang="en-IN" sz="1050">
                          <a:effectLst/>
                        </a:rPr>
                        <a:t> </a:t>
                      </a:r>
                      <a:endParaRPr lang="en-US" sz="1050">
                        <a:effectLst/>
                        <a:latin typeface="Calibri"/>
                        <a:ea typeface="Calibri"/>
                        <a:cs typeface="Times New Roman"/>
                      </a:endParaRPr>
                    </a:p>
                  </a:txBody>
                  <a:tcPr marL="55766" marR="55766" marT="0" marB="0" anchor="b"/>
                </a:tc>
                <a:tc gridSpan="2">
                  <a:txBody>
                    <a:bodyPr/>
                    <a:lstStyle/>
                    <a:p>
                      <a:pPr marL="0" marR="0" algn="ctr">
                        <a:lnSpc>
                          <a:spcPct val="115000"/>
                        </a:lnSpc>
                        <a:spcBef>
                          <a:spcPts val="0"/>
                        </a:spcBef>
                        <a:spcAft>
                          <a:spcPts val="0"/>
                        </a:spcAft>
                      </a:pPr>
                      <a:r>
                        <a:rPr lang="en-IN" sz="1050">
                          <a:effectLst/>
                        </a:rPr>
                        <a:t>0.000000014</a:t>
                      </a:r>
                      <a:endParaRPr lang="en-US" sz="1050">
                        <a:effectLst/>
                        <a:latin typeface="Calibri"/>
                        <a:ea typeface="Calibri"/>
                        <a:cs typeface="Times New Roman"/>
                      </a:endParaRPr>
                    </a:p>
                  </a:txBody>
                  <a:tcPr marL="55766" marR="55766" marT="0" marB="0" anchor="b"/>
                </a:tc>
                <a:tc hMerge="1">
                  <a:txBody>
                    <a:bodyPr/>
                    <a:lstStyle/>
                    <a:p>
                      <a:endParaRPr lang="en-US"/>
                    </a:p>
                  </a:txBody>
                  <a:tcPr/>
                </a:tc>
                <a:extLst>
                  <a:ext uri="{0D108BD9-81ED-4DB2-BD59-A6C34878D82A}">
                    <a16:rowId xmlns:a16="http://schemas.microsoft.com/office/drawing/2014/main" val="10006"/>
                  </a:ext>
                </a:extLst>
              </a:tr>
              <a:tr h="334574">
                <a:tc>
                  <a:txBody>
                    <a:bodyPr/>
                    <a:lstStyle/>
                    <a:p>
                      <a:pPr marL="0" marR="0" algn="just">
                        <a:lnSpc>
                          <a:spcPct val="115000"/>
                        </a:lnSpc>
                        <a:spcBef>
                          <a:spcPts val="0"/>
                        </a:spcBef>
                        <a:spcAft>
                          <a:spcPts val="0"/>
                        </a:spcAft>
                      </a:pPr>
                      <a:r>
                        <a:rPr lang="en-IN" sz="1050">
                          <a:effectLst/>
                        </a:rPr>
                        <a:t>EDP(t- 2)</a:t>
                      </a:r>
                      <a:endParaRPr lang="en-US" sz="1050">
                        <a:effectLst/>
                        <a:latin typeface="Calibri"/>
                        <a:ea typeface="Calibri"/>
                        <a:cs typeface="Times New Roman"/>
                      </a:endParaRPr>
                    </a:p>
                  </a:txBody>
                  <a:tcPr marL="55766" marR="55766" marT="0" marB="0" anchor="b"/>
                </a:tc>
                <a:tc>
                  <a:txBody>
                    <a:bodyPr/>
                    <a:lstStyle/>
                    <a:p>
                      <a:pPr marL="0" marR="0" algn="ctr">
                        <a:lnSpc>
                          <a:spcPct val="115000"/>
                        </a:lnSpc>
                        <a:spcBef>
                          <a:spcPts val="0"/>
                        </a:spcBef>
                        <a:spcAft>
                          <a:spcPts val="0"/>
                        </a:spcAft>
                      </a:pPr>
                      <a:r>
                        <a:rPr lang="en-IN" sz="1050">
                          <a:effectLst/>
                        </a:rPr>
                        <a:t>0.90</a:t>
                      </a:r>
                      <a:endParaRPr lang="en-US" sz="1050">
                        <a:effectLst/>
                        <a:latin typeface="Calibri"/>
                        <a:ea typeface="Calibri"/>
                        <a:cs typeface="Times New Roman"/>
                      </a:endParaRPr>
                    </a:p>
                  </a:txBody>
                  <a:tcPr marL="55766" marR="55766" marT="0" marB="0" anchor="b"/>
                </a:tc>
                <a:tc>
                  <a:txBody>
                    <a:bodyPr/>
                    <a:lstStyle/>
                    <a:p>
                      <a:pPr marL="0" marR="0" algn="ctr">
                        <a:lnSpc>
                          <a:spcPct val="115000"/>
                        </a:lnSpc>
                        <a:spcBef>
                          <a:spcPts val="0"/>
                        </a:spcBef>
                        <a:spcAft>
                          <a:spcPts val="0"/>
                        </a:spcAft>
                      </a:pPr>
                      <a:r>
                        <a:rPr lang="en-IN" sz="1050">
                          <a:effectLst/>
                        </a:rPr>
                        <a:t>0.82</a:t>
                      </a:r>
                      <a:endParaRPr lang="en-US" sz="1050">
                        <a:effectLst/>
                        <a:latin typeface="Calibri"/>
                        <a:ea typeface="Calibri"/>
                        <a:cs typeface="Times New Roman"/>
                      </a:endParaRPr>
                    </a:p>
                  </a:txBody>
                  <a:tcPr marL="55766" marR="55766" marT="0" marB="0" anchor="b"/>
                </a:tc>
                <a:tc gridSpan="2">
                  <a:txBody>
                    <a:bodyPr/>
                    <a:lstStyle/>
                    <a:p>
                      <a:pPr marL="0" marR="0" algn="ctr">
                        <a:lnSpc>
                          <a:spcPct val="115000"/>
                        </a:lnSpc>
                        <a:spcBef>
                          <a:spcPts val="0"/>
                        </a:spcBef>
                        <a:spcAft>
                          <a:spcPts val="0"/>
                        </a:spcAft>
                      </a:pPr>
                      <a:r>
                        <a:rPr lang="en-IN" sz="1050">
                          <a:effectLst/>
                        </a:rPr>
                        <a:t>0.81</a:t>
                      </a:r>
                      <a:endParaRPr lang="en-US" sz="1050">
                        <a:effectLst/>
                        <a:latin typeface="Calibri"/>
                        <a:ea typeface="Calibri"/>
                        <a:cs typeface="Times New Roman"/>
                      </a:endParaRPr>
                    </a:p>
                  </a:txBody>
                  <a:tcPr marL="55766" marR="55766" marT="0" marB="0" anchor="b"/>
                </a:tc>
                <a:tc hMerge="1">
                  <a:txBody>
                    <a:bodyPr/>
                    <a:lstStyle/>
                    <a:p>
                      <a:endParaRPr lang="en-US"/>
                    </a:p>
                  </a:txBody>
                  <a:tcPr/>
                </a:tc>
                <a:tc>
                  <a:txBody>
                    <a:bodyPr/>
                    <a:lstStyle/>
                    <a:p>
                      <a:pPr marL="0" marR="0" algn="ctr">
                        <a:lnSpc>
                          <a:spcPct val="115000"/>
                        </a:lnSpc>
                        <a:spcBef>
                          <a:spcPts val="0"/>
                        </a:spcBef>
                        <a:spcAft>
                          <a:spcPts val="0"/>
                        </a:spcAft>
                      </a:pPr>
                      <a:r>
                        <a:rPr lang="en-IN" sz="1050">
                          <a:effectLst/>
                        </a:rPr>
                        <a:t>6.75E-10</a:t>
                      </a:r>
                      <a:endParaRPr lang="en-US" sz="1050">
                        <a:effectLst/>
                      </a:endParaRPr>
                    </a:p>
                    <a:p>
                      <a:pPr marL="0" marR="0" algn="ctr">
                        <a:lnSpc>
                          <a:spcPct val="115000"/>
                        </a:lnSpc>
                        <a:spcBef>
                          <a:spcPts val="0"/>
                        </a:spcBef>
                        <a:spcAft>
                          <a:spcPts val="0"/>
                        </a:spcAft>
                      </a:pPr>
                      <a:r>
                        <a:rPr lang="en-IN" sz="1050">
                          <a:effectLst/>
                        </a:rPr>
                        <a:t> </a:t>
                      </a:r>
                      <a:endParaRPr lang="en-US" sz="1050">
                        <a:effectLst/>
                        <a:latin typeface="Calibri"/>
                        <a:ea typeface="Calibri"/>
                        <a:cs typeface="Times New Roman"/>
                      </a:endParaRPr>
                    </a:p>
                  </a:txBody>
                  <a:tcPr marL="55766" marR="55766" marT="0" marB="0" anchor="b"/>
                </a:tc>
                <a:tc gridSpan="2">
                  <a:txBody>
                    <a:bodyPr/>
                    <a:lstStyle/>
                    <a:p>
                      <a:pPr marL="0" marR="0" algn="ctr">
                        <a:lnSpc>
                          <a:spcPct val="115000"/>
                        </a:lnSpc>
                        <a:spcBef>
                          <a:spcPts val="0"/>
                        </a:spcBef>
                        <a:spcAft>
                          <a:spcPts val="0"/>
                        </a:spcAft>
                      </a:pPr>
                      <a:r>
                        <a:rPr lang="en-IN" sz="1050">
                          <a:effectLst/>
                        </a:rPr>
                        <a:t>0.00000000067</a:t>
                      </a:r>
                      <a:endParaRPr lang="en-US" sz="1050">
                        <a:effectLst/>
                        <a:latin typeface="Calibri"/>
                        <a:ea typeface="Calibri"/>
                        <a:cs typeface="Times New Roman"/>
                      </a:endParaRPr>
                    </a:p>
                  </a:txBody>
                  <a:tcPr marL="55766" marR="55766" marT="0" marB="0" anchor="b"/>
                </a:tc>
                <a:tc hMerge="1">
                  <a:txBody>
                    <a:bodyPr/>
                    <a:lstStyle/>
                    <a:p>
                      <a:endParaRPr lang="en-US"/>
                    </a:p>
                  </a:txBody>
                  <a:tcPr/>
                </a:tc>
                <a:extLst>
                  <a:ext uri="{0D108BD9-81ED-4DB2-BD59-A6C34878D82A}">
                    <a16:rowId xmlns:a16="http://schemas.microsoft.com/office/drawing/2014/main" val="10007"/>
                  </a:ext>
                </a:extLst>
              </a:tr>
              <a:tr h="334574">
                <a:tc>
                  <a:txBody>
                    <a:bodyPr/>
                    <a:lstStyle/>
                    <a:p>
                      <a:pPr marL="0" marR="0" algn="just">
                        <a:lnSpc>
                          <a:spcPct val="115000"/>
                        </a:lnSpc>
                        <a:spcBef>
                          <a:spcPts val="0"/>
                        </a:spcBef>
                        <a:spcAft>
                          <a:spcPts val="0"/>
                        </a:spcAft>
                      </a:pPr>
                      <a:r>
                        <a:rPr lang="en-IN" sz="1050">
                          <a:effectLst/>
                        </a:rPr>
                        <a:t>Total </a:t>
                      </a:r>
                      <a:endParaRPr lang="en-US" sz="1050">
                        <a:effectLst/>
                        <a:latin typeface="Calibri"/>
                        <a:ea typeface="Calibri"/>
                        <a:cs typeface="Times New Roman"/>
                      </a:endParaRPr>
                    </a:p>
                  </a:txBody>
                  <a:tcPr marL="55766" marR="55766" marT="0" marB="0" anchor="b"/>
                </a:tc>
                <a:tc>
                  <a:txBody>
                    <a:bodyPr/>
                    <a:lstStyle/>
                    <a:p>
                      <a:pPr marL="0" marR="0" algn="ctr">
                        <a:lnSpc>
                          <a:spcPct val="115000"/>
                        </a:lnSpc>
                        <a:spcBef>
                          <a:spcPts val="0"/>
                        </a:spcBef>
                        <a:spcAft>
                          <a:spcPts val="0"/>
                        </a:spcAft>
                      </a:pPr>
                      <a:r>
                        <a:rPr lang="en-IN" sz="1050">
                          <a:effectLst/>
                        </a:rPr>
                        <a:t>0.95</a:t>
                      </a:r>
                      <a:endParaRPr lang="en-US" sz="1050">
                        <a:effectLst/>
                        <a:latin typeface="Calibri"/>
                        <a:ea typeface="Calibri"/>
                        <a:cs typeface="Times New Roman"/>
                      </a:endParaRPr>
                    </a:p>
                  </a:txBody>
                  <a:tcPr marL="55766" marR="55766" marT="0" marB="0" anchor="b"/>
                </a:tc>
                <a:tc>
                  <a:txBody>
                    <a:bodyPr/>
                    <a:lstStyle/>
                    <a:p>
                      <a:pPr marL="0" marR="0" algn="ctr">
                        <a:lnSpc>
                          <a:spcPct val="115000"/>
                        </a:lnSpc>
                        <a:spcBef>
                          <a:spcPts val="0"/>
                        </a:spcBef>
                        <a:spcAft>
                          <a:spcPts val="0"/>
                        </a:spcAft>
                      </a:pPr>
                      <a:r>
                        <a:rPr lang="en-IN" sz="1050">
                          <a:effectLst/>
                        </a:rPr>
                        <a:t>0.90</a:t>
                      </a:r>
                      <a:endParaRPr lang="en-US" sz="1050">
                        <a:effectLst/>
                        <a:latin typeface="Calibri"/>
                        <a:ea typeface="Calibri"/>
                        <a:cs typeface="Times New Roman"/>
                      </a:endParaRPr>
                    </a:p>
                  </a:txBody>
                  <a:tcPr marL="55766" marR="55766" marT="0" marB="0" anchor="b"/>
                </a:tc>
                <a:tc gridSpan="2">
                  <a:txBody>
                    <a:bodyPr/>
                    <a:lstStyle/>
                    <a:p>
                      <a:pPr marL="0" marR="0" algn="ctr">
                        <a:lnSpc>
                          <a:spcPct val="115000"/>
                        </a:lnSpc>
                        <a:spcBef>
                          <a:spcPts val="0"/>
                        </a:spcBef>
                        <a:spcAft>
                          <a:spcPts val="0"/>
                        </a:spcAft>
                      </a:pPr>
                      <a:r>
                        <a:rPr lang="en-IN" sz="1050">
                          <a:effectLst/>
                        </a:rPr>
                        <a:t>0.89</a:t>
                      </a:r>
                      <a:endParaRPr lang="en-US" sz="1050">
                        <a:effectLst/>
                        <a:latin typeface="Calibri"/>
                        <a:ea typeface="Calibri"/>
                        <a:cs typeface="Times New Roman"/>
                      </a:endParaRPr>
                    </a:p>
                  </a:txBody>
                  <a:tcPr marL="55766" marR="55766" marT="0" marB="0" anchor="b"/>
                </a:tc>
                <a:tc hMerge="1">
                  <a:txBody>
                    <a:bodyPr/>
                    <a:lstStyle/>
                    <a:p>
                      <a:endParaRPr lang="en-US"/>
                    </a:p>
                  </a:txBody>
                  <a:tcPr/>
                </a:tc>
                <a:tc>
                  <a:txBody>
                    <a:bodyPr/>
                    <a:lstStyle/>
                    <a:p>
                      <a:pPr marL="0" marR="0" algn="ctr">
                        <a:lnSpc>
                          <a:spcPct val="115000"/>
                        </a:lnSpc>
                        <a:spcBef>
                          <a:spcPts val="0"/>
                        </a:spcBef>
                        <a:spcAft>
                          <a:spcPts val="0"/>
                        </a:spcAft>
                      </a:pPr>
                      <a:r>
                        <a:rPr lang="en-IN" sz="1050">
                          <a:effectLst/>
                        </a:rPr>
                        <a:t>5.44E-11</a:t>
                      </a:r>
                      <a:endParaRPr lang="en-US" sz="1050">
                        <a:effectLst/>
                      </a:endParaRPr>
                    </a:p>
                    <a:p>
                      <a:pPr marL="0" marR="0" algn="ctr">
                        <a:lnSpc>
                          <a:spcPct val="115000"/>
                        </a:lnSpc>
                        <a:spcBef>
                          <a:spcPts val="0"/>
                        </a:spcBef>
                        <a:spcAft>
                          <a:spcPts val="0"/>
                        </a:spcAft>
                      </a:pPr>
                      <a:r>
                        <a:rPr lang="en-IN" sz="1050">
                          <a:effectLst/>
                        </a:rPr>
                        <a:t> </a:t>
                      </a:r>
                      <a:endParaRPr lang="en-US" sz="1050">
                        <a:effectLst/>
                        <a:latin typeface="Calibri"/>
                        <a:ea typeface="Calibri"/>
                        <a:cs typeface="Times New Roman"/>
                      </a:endParaRPr>
                    </a:p>
                  </a:txBody>
                  <a:tcPr marL="55766" marR="55766" marT="0" marB="0" anchor="b"/>
                </a:tc>
                <a:tc gridSpan="2">
                  <a:txBody>
                    <a:bodyPr/>
                    <a:lstStyle/>
                    <a:p>
                      <a:pPr marL="0" marR="0" algn="ctr">
                        <a:lnSpc>
                          <a:spcPct val="115000"/>
                        </a:lnSpc>
                        <a:spcBef>
                          <a:spcPts val="0"/>
                        </a:spcBef>
                        <a:spcAft>
                          <a:spcPts val="0"/>
                        </a:spcAft>
                      </a:pPr>
                      <a:r>
                        <a:rPr lang="en-IN" sz="1050">
                          <a:effectLst/>
                        </a:rPr>
                        <a:t>0.000000000054</a:t>
                      </a:r>
                      <a:endParaRPr lang="en-US" sz="1050">
                        <a:effectLst/>
                        <a:latin typeface="Calibri"/>
                        <a:ea typeface="Calibri"/>
                        <a:cs typeface="Times New Roman"/>
                      </a:endParaRPr>
                    </a:p>
                  </a:txBody>
                  <a:tcPr marL="55766" marR="55766" marT="0" marB="0" anchor="b"/>
                </a:tc>
                <a:tc hMerge="1">
                  <a:txBody>
                    <a:bodyPr/>
                    <a:lstStyle/>
                    <a:p>
                      <a:endParaRPr lang="en-US"/>
                    </a:p>
                  </a:txBody>
                  <a:tcPr/>
                </a:tc>
                <a:extLst>
                  <a:ext uri="{0D108BD9-81ED-4DB2-BD59-A6C34878D82A}">
                    <a16:rowId xmlns:a16="http://schemas.microsoft.com/office/drawing/2014/main" val="10008"/>
                  </a:ext>
                </a:extLst>
              </a:tr>
              <a:tr h="247060">
                <a:tc gridSpan="8">
                  <a:txBody>
                    <a:bodyPr/>
                    <a:lstStyle/>
                    <a:p>
                      <a:pPr marL="0" marR="0" algn="just">
                        <a:lnSpc>
                          <a:spcPct val="115000"/>
                        </a:lnSpc>
                        <a:spcBef>
                          <a:spcPts val="0"/>
                        </a:spcBef>
                        <a:spcAft>
                          <a:spcPts val="0"/>
                        </a:spcAft>
                      </a:pPr>
                      <a:r>
                        <a:rPr lang="en-IN" sz="1050" dirty="0">
                          <a:effectLst/>
                        </a:rPr>
                        <a:t>R</a:t>
                      </a:r>
                      <a:r>
                        <a:rPr lang="en-IN" sz="1050" dirty="0">
                          <a:effectLst/>
                          <a:sym typeface="Wingdings"/>
                        </a:rPr>
                        <a:t></a:t>
                      </a:r>
                      <a:r>
                        <a:rPr lang="en-IN" sz="1050" dirty="0">
                          <a:effectLst/>
                        </a:rPr>
                        <a:t> Correlation Coefficient; R</a:t>
                      </a:r>
                      <a:r>
                        <a:rPr lang="en-IN" sz="1050" baseline="30000" dirty="0">
                          <a:effectLst/>
                        </a:rPr>
                        <a:t>2</a:t>
                      </a:r>
                      <a:r>
                        <a:rPr lang="en-IN" sz="1050" dirty="0">
                          <a:effectLst/>
                        </a:rPr>
                        <a:t> </a:t>
                      </a:r>
                      <a:r>
                        <a:rPr lang="en-IN" sz="1050" dirty="0">
                          <a:effectLst/>
                          <a:sym typeface="Wingdings"/>
                        </a:rPr>
                        <a:t></a:t>
                      </a:r>
                      <a:r>
                        <a:rPr lang="en-IN" sz="1050" dirty="0">
                          <a:effectLst/>
                        </a:rPr>
                        <a:t>Coefficient of Determination; </a:t>
                      </a:r>
                      <a:r>
                        <a:rPr lang="en-IN" sz="1050" dirty="0" err="1">
                          <a:effectLst/>
                        </a:rPr>
                        <a:t>Adj</a:t>
                      </a:r>
                      <a:r>
                        <a:rPr lang="en-IN" sz="1050" dirty="0">
                          <a:effectLst/>
                        </a:rPr>
                        <a:t> R</a:t>
                      </a:r>
                      <a:r>
                        <a:rPr lang="en-IN" sz="1050" baseline="30000" dirty="0">
                          <a:effectLst/>
                        </a:rPr>
                        <a:t>2</a:t>
                      </a:r>
                      <a:r>
                        <a:rPr lang="en-IN" sz="1050" dirty="0">
                          <a:effectLst/>
                          <a:sym typeface="Wingdings"/>
                        </a:rPr>
                        <a:t></a:t>
                      </a:r>
                      <a:r>
                        <a:rPr lang="en-IN" sz="1050" dirty="0">
                          <a:effectLst/>
                        </a:rPr>
                        <a:t>Adjusted R</a:t>
                      </a:r>
                      <a:r>
                        <a:rPr lang="en-IN" sz="1050" baseline="30000" dirty="0">
                          <a:effectLst/>
                        </a:rPr>
                        <a:t>2</a:t>
                      </a:r>
                      <a:r>
                        <a:rPr lang="en-IN" sz="1050" dirty="0">
                          <a:effectLst/>
                        </a:rPr>
                        <a:t>(more than 1 variable) ; SE</a:t>
                      </a:r>
                      <a:r>
                        <a:rPr lang="en-IN" sz="1050" dirty="0">
                          <a:effectLst/>
                          <a:sym typeface="Wingdings"/>
                        </a:rPr>
                        <a:t></a:t>
                      </a:r>
                      <a:r>
                        <a:rPr lang="en-IN" sz="1050" dirty="0">
                          <a:effectLst/>
                        </a:rPr>
                        <a:t> Standard Error (Regression);Total </a:t>
                      </a:r>
                      <a:r>
                        <a:rPr lang="en-IN" sz="1050" dirty="0">
                          <a:effectLst/>
                          <a:sym typeface="Wingdings"/>
                        </a:rPr>
                        <a:t></a:t>
                      </a:r>
                      <a:r>
                        <a:rPr lang="en-IN" sz="1050" dirty="0">
                          <a:effectLst/>
                        </a:rPr>
                        <a:t> GDP(t) + GERD(t-1)+EDP(t-2)</a:t>
                      </a:r>
                      <a:endParaRPr lang="en-US" sz="1050" dirty="0">
                        <a:effectLst/>
                        <a:latin typeface="Calibri"/>
                        <a:ea typeface="Calibri"/>
                        <a:cs typeface="Times New Roman"/>
                      </a:endParaRPr>
                    </a:p>
                  </a:txBody>
                  <a:tcPr marL="55766" marR="55766"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60351868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533400"/>
          </a:xfrm>
        </p:spPr>
        <p:txBody>
          <a:bodyPr>
            <a:normAutofit fontScale="90000"/>
          </a:bodyPr>
          <a:lstStyle/>
          <a:p>
            <a:pPr algn="just"/>
            <a:r>
              <a:rPr lang="en-IN" sz="2000" b="1" dirty="0" smtClean="0"/>
              <a:t>Table 5: Actual Vs Predicted Fitted value for the number of Indian Agricultural Publications</a:t>
            </a:r>
            <a:endParaRPr lang="en-IN" sz="2000" dirty="0"/>
          </a:p>
        </p:txBody>
      </p:sp>
      <p:sp>
        <p:nvSpPr>
          <p:cNvPr id="3" name="Content Placeholder 2"/>
          <p:cNvSpPr>
            <a:spLocks noGrp="1"/>
          </p:cNvSpPr>
          <p:nvPr>
            <p:ph idx="1"/>
          </p:nvPr>
        </p:nvSpPr>
        <p:spPr>
          <a:xfrm>
            <a:off x="4648200" y="762000"/>
            <a:ext cx="4343400" cy="4983163"/>
          </a:xfrm>
        </p:spPr>
        <p:txBody>
          <a:bodyPr>
            <a:normAutofit fontScale="85000" lnSpcReduction="20000"/>
          </a:bodyPr>
          <a:lstStyle/>
          <a:p>
            <a:pPr algn="just"/>
            <a:r>
              <a:rPr lang="en-IN" sz="1600" dirty="0" smtClean="0"/>
              <a:t>The table 5 interprets the values of Observed Publications V/S Predicted Publications in case of Indian Agricultural publication. It is seen in the table that the total predicted publications is almost equal to the observed publication count. </a:t>
            </a:r>
          </a:p>
          <a:p>
            <a:pPr algn="just"/>
            <a:endParaRPr lang="en-IN" sz="1600" dirty="0"/>
          </a:p>
          <a:p>
            <a:pPr algn="just"/>
            <a:r>
              <a:rPr lang="en-IN" sz="1600" dirty="0" smtClean="0"/>
              <a:t>The Graph 1 denotes Observed and Predicted values fall on the same linear graph with minor fluctuations. </a:t>
            </a:r>
          </a:p>
          <a:p>
            <a:pPr marL="0" indent="0" algn="just">
              <a:buNone/>
            </a:pPr>
            <a:endParaRPr lang="en-IN" sz="1600" dirty="0" smtClean="0"/>
          </a:p>
          <a:p>
            <a:pPr algn="just"/>
            <a:r>
              <a:rPr lang="en-IN" sz="1600" dirty="0" smtClean="0"/>
              <a:t>The observed values for publications fit in the linear equation </a:t>
            </a:r>
          </a:p>
          <a:p>
            <a:pPr algn="just"/>
            <a:r>
              <a:rPr lang="en-IN" sz="1600" b="1" dirty="0" smtClean="0"/>
              <a:t>y = 92.429x + 792.7 with R² = 0.929  </a:t>
            </a:r>
          </a:p>
          <a:p>
            <a:pPr marL="0" indent="0" algn="just">
              <a:buNone/>
            </a:pPr>
            <a:endParaRPr lang="en-IN" sz="1600" dirty="0" smtClean="0"/>
          </a:p>
          <a:p>
            <a:pPr algn="just"/>
            <a:r>
              <a:rPr lang="en-IN" sz="1600" dirty="0" smtClean="0"/>
              <a:t>Whereas the predicted values for publication fall on linear equation</a:t>
            </a:r>
          </a:p>
          <a:p>
            <a:pPr algn="just"/>
            <a:r>
              <a:rPr lang="en-US" sz="1600" b="1" dirty="0" smtClean="0"/>
              <a:t>y = 89.145x + 827.18 </a:t>
            </a:r>
            <a:r>
              <a:rPr lang="en-IN" sz="1600" b="1" dirty="0" smtClean="0"/>
              <a:t>where R² = 0.9649 </a:t>
            </a:r>
          </a:p>
          <a:p>
            <a:pPr algn="just"/>
            <a:endParaRPr lang="en-IN" sz="1600" dirty="0" smtClean="0"/>
          </a:p>
          <a:p>
            <a:pPr algn="just"/>
            <a:r>
              <a:rPr lang="en-IN" sz="1600" dirty="0" smtClean="0"/>
              <a:t>It is </a:t>
            </a:r>
            <a:r>
              <a:rPr lang="en-IN" sz="1600" dirty="0" err="1" smtClean="0"/>
              <a:t>infered</a:t>
            </a:r>
            <a:r>
              <a:rPr lang="en-IN" sz="1600" dirty="0" smtClean="0"/>
              <a:t> from the graph and table that the empirical formula devised using various indicators can be used to predict the number of publications. </a:t>
            </a:r>
          </a:p>
          <a:p>
            <a:pPr algn="just"/>
            <a:endParaRPr lang="en-IN" sz="1600" dirty="0"/>
          </a:p>
          <a:p>
            <a:pPr algn="just"/>
            <a:r>
              <a:rPr lang="en-IN" sz="1600" dirty="0" smtClean="0"/>
              <a:t>A similar study has been undertaken for global research agricultural output and is explained below.</a:t>
            </a:r>
          </a:p>
          <a:p>
            <a:pPr algn="just"/>
            <a:endParaRPr lang="en-IN" sz="1600" dirty="0" smtClean="0"/>
          </a:p>
        </p:txBody>
      </p:sp>
      <p:graphicFrame>
        <p:nvGraphicFramePr>
          <p:cNvPr id="4" name="Table 3"/>
          <p:cNvGraphicFramePr>
            <a:graphicFrameLocks noGrp="1"/>
          </p:cNvGraphicFramePr>
          <p:nvPr>
            <p:extLst>
              <p:ext uri="{D42A27DB-BD31-4B8C-83A1-F6EECF244321}">
                <p14:modId xmlns:p14="http://schemas.microsoft.com/office/powerpoint/2010/main" val="1745215991"/>
              </p:ext>
            </p:extLst>
          </p:nvPr>
        </p:nvGraphicFramePr>
        <p:xfrm>
          <a:off x="152400" y="914400"/>
          <a:ext cx="4572000" cy="2625636"/>
        </p:xfrm>
        <a:graphic>
          <a:graphicData uri="http://schemas.openxmlformats.org/drawingml/2006/table">
            <a:tbl>
              <a:tblPr firstRow="1" firstCol="1" bandRow="1">
                <a:tableStyleId>{5C22544A-7EE6-4342-B048-85BDC9FD1C3A}</a:tableStyleId>
              </a:tblPr>
              <a:tblGrid>
                <a:gridCol w="457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4572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tblGrid>
              <a:tr h="344934">
                <a:tc>
                  <a:txBody>
                    <a:bodyPr/>
                    <a:lstStyle/>
                    <a:p>
                      <a:pPr marL="0" marR="0" algn="just">
                        <a:lnSpc>
                          <a:spcPct val="115000"/>
                        </a:lnSpc>
                        <a:spcBef>
                          <a:spcPts val="0"/>
                        </a:spcBef>
                        <a:spcAft>
                          <a:spcPts val="0"/>
                        </a:spcAft>
                      </a:pPr>
                      <a:r>
                        <a:rPr lang="en-IN" sz="1100" dirty="0">
                          <a:effectLst/>
                        </a:rPr>
                        <a:t>Year</a:t>
                      </a:r>
                      <a:endParaRPr lang="en-US" sz="1100" dirty="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Predicted  Publication</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dirty="0">
                          <a:effectLst/>
                        </a:rPr>
                        <a:t>Observed Publication</a:t>
                      </a:r>
                      <a:endParaRPr lang="en-US" sz="1100" dirty="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dirty="0">
                          <a:effectLst/>
                        </a:rPr>
                        <a:t>Year</a:t>
                      </a:r>
                      <a:endParaRPr lang="en-US" sz="1100" dirty="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Predicted  Publication</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dirty="0">
                          <a:effectLst/>
                        </a:rPr>
                        <a:t>Observed Publication</a:t>
                      </a:r>
                      <a:endParaRPr lang="en-US" sz="11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160816">
                <a:tc>
                  <a:txBody>
                    <a:bodyPr/>
                    <a:lstStyle/>
                    <a:p>
                      <a:pPr marL="0" marR="0" algn="just">
                        <a:lnSpc>
                          <a:spcPct val="115000"/>
                        </a:lnSpc>
                        <a:spcBef>
                          <a:spcPts val="0"/>
                        </a:spcBef>
                        <a:spcAft>
                          <a:spcPts val="0"/>
                        </a:spcAft>
                      </a:pPr>
                      <a:r>
                        <a:rPr lang="en-IN" sz="1100">
                          <a:effectLst/>
                        </a:rPr>
                        <a:t>1998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1127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1105</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2008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1691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1984</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160816">
                <a:tc>
                  <a:txBody>
                    <a:bodyPr/>
                    <a:lstStyle/>
                    <a:p>
                      <a:pPr marL="0" marR="0" algn="just">
                        <a:lnSpc>
                          <a:spcPct val="115000"/>
                        </a:lnSpc>
                        <a:spcBef>
                          <a:spcPts val="0"/>
                        </a:spcBef>
                        <a:spcAft>
                          <a:spcPts val="0"/>
                        </a:spcAft>
                      </a:pPr>
                      <a:r>
                        <a:rPr lang="en-IN" sz="1100">
                          <a:effectLst/>
                        </a:rPr>
                        <a:t>1999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1154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1137</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2009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1806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2027</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2"/>
                  </a:ext>
                </a:extLst>
              </a:tr>
              <a:tr h="160816">
                <a:tc>
                  <a:txBody>
                    <a:bodyPr/>
                    <a:lstStyle/>
                    <a:p>
                      <a:pPr marL="0" marR="0" algn="just">
                        <a:lnSpc>
                          <a:spcPct val="115000"/>
                        </a:lnSpc>
                        <a:spcBef>
                          <a:spcPts val="0"/>
                        </a:spcBef>
                        <a:spcAft>
                          <a:spcPts val="0"/>
                        </a:spcAft>
                      </a:pPr>
                      <a:r>
                        <a:rPr lang="en-IN" sz="1100">
                          <a:effectLst/>
                        </a:rPr>
                        <a:t>2000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1164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1165</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2010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2031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2119</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3"/>
                  </a:ext>
                </a:extLst>
              </a:tr>
              <a:tr h="160816">
                <a:tc>
                  <a:txBody>
                    <a:bodyPr/>
                    <a:lstStyle/>
                    <a:p>
                      <a:pPr marL="0" marR="0" algn="just">
                        <a:lnSpc>
                          <a:spcPct val="115000"/>
                        </a:lnSpc>
                        <a:spcBef>
                          <a:spcPts val="0"/>
                        </a:spcBef>
                        <a:spcAft>
                          <a:spcPts val="0"/>
                        </a:spcAft>
                      </a:pPr>
                      <a:r>
                        <a:rPr lang="en-IN" sz="1100">
                          <a:effectLst/>
                        </a:rPr>
                        <a:t>2001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1187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1184</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2011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2151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2132</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4"/>
                  </a:ext>
                </a:extLst>
              </a:tr>
              <a:tr h="160816">
                <a:tc>
                  <a:txBody>
                    <a:bodyPr/>
                    <a:lstStyle/>
                    <a:p>
                      <a:pPr marL="0" marR="0" algn="just">
                        <a:lnSpc>
                          <a:spcPct val="115000"/>
                        </a:lnSpc>
                        <a:spcBef>
                          <a:spcPts val="0"/>
                        </a:spcBef>
                        <a:spcAft>
                          <a:spcPts val="0"/>
                        </a:spcAft>
                      </a:pPr>
                      <a:r>
                        <a:rPr lang="en-IN" sz="1100">
                          <a:effectLst/>
                        </a:rPr>
                        <a:t>2002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1208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1196</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2012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2188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2171</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5"/>
                  </a:ext>
                </a:extLst>
              </a:tr>
              <a:tr h="160816">
                <a:tc>
                  <a:txBody>
                    <a:bodyPr/>
                    <a:lstStyle/>
                    <a:p>
                      <a:pPr marL="0" marR="0" algn="just">
                        <a:lnSpc>
                          <a:spcPct val="115000"/>
                        </a:lnSpc>
                        <a:spcBef>
                          <a:spcPts val="0"/>
                        </a:spcBef>
                        <a:spcAft>
                          <a:spcPts val="0"/>
                        </a:spcAft>
                      </a:pPr>
                      <a:r>
                        <a:rPr lang="en-IN" sz="1100">
                          <a:effectLst/>
                        </a:rPr>
                        <a:t>2003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1271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1217</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2013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2242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2190</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6"/>
                  </a:ext>
                </a:extLst>
              </a:tr>
              <a:tr h="160816">
                <a:tc>
                  <a:txBody>
                    <a:bodyPr/>
                    <a:lstStyle/>
                    <a:p>
                      <a:pPr marL="0" marR="0" algn="just">
                        <a:lnSpc>
                          <a:spcPct val="115000"/>
                        </a:lnSpc>
                        <a:spcBef>
                          <a:spcPts val="0"/>
                        </a:spcBef>
                        <a:spcAft>
                          <a:spcPts val="0"/>
                        </a:spcAft>
                      </a:pPr>
                      <a:r>
                        <a:rPr lang="en-IN" sz="1100">
                          <a:effectLst/>
                        </a:rPr>
                        <a:t>2004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1343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1225</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2014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2371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2213</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7"/>
                  </a:ext>
                </a:extLst>
              </a:tr>
              <a:tr h="160816">
                <a:tc>
                  <a:txBody>
                    <a:bodyPr/>
                    <a:lstStyle/>
                    <a:p>
                      <a:pPr marL="0" marR="0" algn="just">
                        <a:lnSpc>
                          <a:spcPct val="115000"/>
                        </a:lnSpc>
                        <a:spcBef>
                          <a:spcPts val="0"/>
                        </a:spcBef>
                        <a:spcAft>
                          <a:spcPts val="0"/>
                        </a:spcAft>
                      </a:pPr>
                      <a:r>
                        <a:rPr lang="en-IN" sz="1100">
                          <a:effectLst/>
                        </a:rPr>
                        <a:t>2005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1410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1276</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2015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2418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2517</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8"/>
                  </a:ext>
                </a:extLst>
              </a:tr>
              <a:tr h="160816">
                <a:tc>
                  <a:txBody>
                    <a:bodyPr/>
                    <a:lstStyle/>
                    <a:p>
                      <a:pPr marL="0" marR="0" algn="just">
                        <a:lnSpc>
                          <a:spcPct val="115000"/>
                        </a:lnSpc>
                        <a:spcBef>
                          <a:spcPts val="0"/>
                        </a:spcBef>
                        <a:spcAft>
                          <a:spcPts val="0"/>
                        </a:spcAft>
                      </a:pPr>
                      <a:r>
                        <a:rPr lang="en-IN" sz="1100">
                          <a:effectLst/>
                        </a:rPr>
                        <a:t>2006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1489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1305</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2016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2549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2648</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9"/>
                  </a:ext>
                </a:extLst>
              </a:tr>
              <a:tr h="160816">
                <a:tc>
                  <a:txBody>
                    <a:bodyPr/>
                    <a:lstStyle/>
                    <a:p>
                      <a:pPr marL="0" marR="0" algn="just">
                        <a:lnSpc>
                          <a:spcPct val="115000"/>
                        </a:lnSpc>
                        <a:spcBef>
                          <a:spcPts val="0"/>
                        </a:spcBef>
                        <a:spcAft>
                          <a:spcPts val="0"/>
                        </a:spcAft>
                      </a:pPr>
                      <a:r>
                        <a:rPr lang="en-IN" sz="1100">
                          <a:effectLst/>
                        </a:rPr>
                        <a:t>2007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1688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1713</a:t>
                      </a:r>
                      <a:endParaRPr lang="en-US" sz="1100">
                        <a:effectLst/>
                        <a:latin typeface="Calibri"/>
                        <a:ea typeface="Calibri"/>
                        <a:cs typeface="Times New Roman"/>
                      </a:endParaRPr>
                    </a:p>
                  </a:txBody>
                  <a:tcPr marL="68580" marR="68580" marT="0" marB="0" anchor="b"/>
                </a:tc>
                <a:tc>
                  <a:txBody>
                    <a:bodyPr/>
                    <a:lstStyle/>
                    <a:p>
                      <a:pPr marL="0" marR="0" algn="just">
                        <a:lnSpc>
                          <a:spcPct val="115000"/>
                        </a:lnSpc>
                        <a:spcBef>
                          <a:spcPts val="0"/>
                        </a:spcBef>
                        <a:spcAft>
                          <a:spcPts val="0"/>
                        </a:spcAft>
                      </a:pPr>
                      <a:r>
                        <a:rPr lang="en-IN" sz="1100">
                          <a:effectLst/>
                        </a:rPr>
                        <a:t>2017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2775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2740</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0"/>
                  </a:ext>
                </a:extLst>
              </a:tr>
              <a:tr h="312204">
                <a:tc>
                  <a:txBody>
                    <a:bodyPr/>
                    <a:lstStyle/>
                    <a:p>
                      <a:pPr marL="0" marR="0" algn="ctr">
                        <a:lnSpc>
                          <a:spcPct val="115000"/>
                        </a:lnSpc>
                        <a:spcBef>
                          <a:spcPts val="0"/>
                        </a:spcBef>
                        <a:spcAft>
                          <a:spcPts val="0"/>
                        </a:spcAft>
                      </a:pPr>
                      <a:r>
                        <a:rPr lang="en-IN" sz="1100">
                          <a:effectLst/>
                        </a:rPr>
                        <a:t> </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a:effectLst/>
                        </a:rPr>
                        <a:t> </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 </a:t>
                      </a:r>
                      <a:endParaRPr lang="en-US" sz="10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b="1" dirty="0">
                          <a:effectLst/>
                        </a:rPr>
                        <a:t>Total</a:t>
                      </a:r>
                      <a:endParaRPr lang="en-US" sz="1000" b="1"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b="1" dirty="0">
                          <a:effectLst/>
                        </a:rPr>
                        <a:t>35263</a:t>
                      </a:r>
                      <a:endParaRPr lang="en-US" sz="1100" b="1"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100" b="1" dirty="0">
                          <a:effectLst/>
                        </a:rPr>
                        <a:t>35264</a:t>
                      </a:r>
                      <a:endParaRPr lang="en-US" sz="1100" b="1"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11"/>
                  </a:ext>
                </a:extLst>
              </a:tr>
            </a:tbl>
          </a:graphicData>
        </a:graphic>
      </p:graphicFrame>
      <p:pic>
        <p:nvPicPr>
          <p:cNvPr id="5" name="Picture 4"/>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04800" y="4029849"/>
            <a:ext cx="3473133" cy="2446655"/>
          </a:xfrm>
          <a:prstGeom prst="rect">
            <a:avLst/>
          </a:prstGeom>
          <a:noFill/>
        </p:spPr>
      </p:pic>
      <p:sp>
        <p:nvSpPr>
          <p:cNvPr id="6" name="Rectangle 5"/>
          <p:cNvSpPr/>
          <p:nvPr/>
        </p:nvSpPr>
        <p:spPr>
          <a:xfrm>
            <a:off x="184466" y="3733800"/>
            <a:ext cx="4572000" cy="276999"/>
          </a:xfrm>
          <a:prstGeom prst="rect">
            <a:avLst/>
          </a:prstGeom>
        </p:spPr>
        <p:txBody>
          <a:bodyPr>
            <a:spAutoFit/>
          </a:bodyPr>
          <a:lstStyle/>
          <a:p>
            <a:r>
              <a:rPr lang="en-IN" sz="1200" dirty="0"/>
              <a:t>Observed/Actual plot for Indian agricultural publications</a:t>
            </a:r>
            <a:endParaRPr lang="en-US" sz="1200" dirty="0"/>
          </a:p>
        </p:txBody>
      </p:sp>
    </p:spTree>
    <p:extLst>
      <p:ext uri="{BB962C8B-B14F-4D97-AF65-F5344CB8AC3E}">
        <p14:creationId xmlns:p14="http://schemas.microsoft.com/office/powerpoint/2010/main" val="38761019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Table 6: Correlation Coefficient of </a:t>
            </a:r>
            <a:r>
              <a:rPr lang="en-US" sz="2200" b="1" dirty="0" smtClean="0"/>
              <a:t>Global Agricultural Scholarly Publications Data V/S economic Indicators under study</a:t>
            </a:r>
            <a:r>
              <a:rPr lang="en-IN" dirty="0" smtClean="0"/>
              <a:t/>
            </a:r>
            <a:br>
              <a:rPr lang="en-IN" dirty="0" smtClean="0"/>
            </a:br>
            <a:endParaRPr lang="en-IN" dirty="0"/>
          </a:p>
        </p:txBody>
      </p:sp>
      <p:sp>
        <p:nvSpPr>
          <p:cNvPr id="3" name="Content Placeholder 2"/>
          <p:cNvSpPr>
            <a:spLocks noGrp="1"/>
          </p:cNvSpPr>
          <p:nvPr>
            <p:ph idx="1"/>
          </p:nvPr>
        </p:nvSpPr>
        <p:spPr>
          <a:xfrm>
            <a:off x="5791200" y="1371600"/>
            <a:ext cx="2895600" cy="2819399"/>
          </a:xfrm>
        </p:spPr>
        <p:txBody>
          <a:bodyPr>
            <a:noAutofit/>
          </a:bodyPr>
          <a:lstStyle/>
          <a:p>
            <a:pPr algn="just"/>
            <a:r>
              <a:rPr lang="en-IN" sz="1600" dirty="0" smtClean="0"/>
              <a:t>Table 6 gives data on GDP, last year’s GERD and previous 2nd year Government expenditure on education for global agricultural literature and it forms the preliminary data for the further study.</a:t>
            </a:r>
          </a:p>
        </p:txBody>
      </p:sp>
      <p:graphicFrame>
        <p:nvGraphicFramePr>
          <p:cNvPr id="4" name="Table 3"/>
          <p:cNvGraphicFramePr>
            <a:graphicFrameLocks noGrp="1"/>
          </p:cNvGraphicFramePr>
          <p:nvPr>
            <p:extLst>
              <p:ext uri="{D42A27DB-BD31-4B8C-83A1-F6EECF244321}">
                <p14:modId xmlns:p14="http://schemas.microsoft.com/office/powerpoint/2010/main" val="1879322995"/>
              </p:ext>
            </p:extLst>
          </p:nvPr>
        </p:nvGraphicFramePr>
        <p:xfrm>
          <a:off x="685800" y="1143000"/>
          <a:ext cx="4953000" cy="4420324"/>
        </p:xfrm>
        <a:graphic>
          <a:graphicData uri="http://schemas.openxmlformats.org/drawingml/2006/table">
            <a:tbl>
              <a:tblPr firstRow="1" firstCol="1" bandRow="1">
                <a:tableStyleId>{5C22544A-7EE6-4342-B048-85BDC9FD1C3A}</a:tableStyleId>
              </a:tblPr>
              <a:tblGrid>
                <a:gridCol w="466254">
                  <a:extLst>
                    <a:ext uri="{9D8B030D-6E8A-4147-A177-3AD203B41FA5}">
                      <a16:colId xmlns:a16="http://schemas.microsoft.com/office/drawing/2014/main" val="20000"/>
                    </a:ext>
                  </a:extLst>
                </a:gridCol>
                <a:gridCol w="515649">
                  <a:extLst>
                    <a:ext uri="{9D8B030D-6E8A-4147-A177-3AD203B41FA5}">
                      <a16:colId xmlns:a16="http://schemas.microsoft.com/office/drawing/2014/main" val="20001"/>
                    </a:ext>
                  </a:extLst>
                </a:gridCol>
                <a:gridCol w="85279">
                  <a:extLst>
                    <a:ext uri="{9D8B030D-6E8A-4147-A177-3AD203B41FA5}">
                      <a16:colId xmlns:a16="http://schemas.microsoft.com/office/drawing/2014/main" val="20002"/>
                    </a:ext>
                  </a:extLst>
                </a:gridCol>
                <a:gridCol w="876603">
                  <a:extLst>
                    <a:ext uri="{9D8B030D-6E8A-4147-A177-3AD203B41FA5}">
                      <a16:colId xmlns:a16="http://schemas.microsoft.com/office/drawing/2014/main" val="20003"/>
                    </a:ext>
                  </a:extLst>
                </a:gridCol>
                <a:gridCol w="933052">
                  <a:extLst>
                    <a:ext uri="{9D8B030D-6E8A-4147-A177-3AD203B41FA5}">
                      <a16:colId xmlns:a16="http://schemas.microsoft.com/office/drawing/2014/main" val="20004"/>
                    </a:ext>
                  </a:extLst>
                </a:gridCol>
                <a:gridCol w="981903">
                  <a:extLst>
                    <a:ext uri="{9D8B030D-6E8A-4147-A177-3AD203B41FA5}">
                      <a16:colId xmlns:a16="http://schemas.microsoft.com/office/drawing/2014/main" val="20005"/>
                    </a:ext>
                  </a:extLst>
                </a:gridCol>
                <a:gridCol w="1094260">
                  <a:extLst>
                    <a:ext uri="{9D8B030D-6E8A-4147-A177-3AD203B41FA5}">
                      <a16:colId xmlns:a16="http://schemas.microsoft.com/office/drawing/2014/main" val="20006"/>
                    </a:ext>
                  </a:extLst>
                </a:gridCol>
              </a:tblGrid>
              <a:tr h="400891">
                <a:tc>
                  <a:txBody>
                    <a:bodyPr/>
                    <a:lstStyle/>
                    <a:p>
                      <a:pPr marL="0" marR="0" algn="just">
                        <a:lnSpc>
                          <a:spcPct val="115000"/>
                        </a:lnSpc>
                        <a:spcBef>
                          <a:spcPts val="0"/>
                        </a:spcBef>
                        <a:spcAft>
                          <a:spcPts val="0"/>
                        </a:spcAft>
                      </a:pPr>
                      <a:r>
                        <a:rPr lang="en-IN" sz="1000">
                          <a:effectLst/>
                        </a:rPr>
                        <a:t>Year</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0"/>
                        </a:spcAft>
                      </a:pPr>
                      <a:r>
                        <a:rPr lang="en-IN" sz="1000">
                          <a:effectLst/>
                        </a:rPr>
                        <a:t>Publication</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0"/>
                        </a:spcAft>
                      </a:pPr>
                      <a:r>
                        <a:rPr lang="en-IN" sz="1000">
                          <a:effectLst/>
                        </a:rPr>
                        <a:t>GDP</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0"/>
                        </a:spcAft>
                      </a:pPr>
                      <a:r>
                        <a:rPr lang="en-IN" sz="1000">
                          <a:effectLst/>
                        </a:rPr>
                        <a:t>GERD (t-1) </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0"/>
                        </a:spcAft>
                      </a:pPr>
                      <a:r>
                        <a:rPr lang="en-IN" sz="1000">
                          <a:effectLst/>
                        </a:rPr>
                        <a:t>EDP (t-2)</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0"/>
                        </a:spcAft>
                      </a:pPr>
                      <a:r>
                        <a:rPr lang="en-IN" sz="1000">
                          <a:effectLst/>
                        </a:rPr>
                        <a:t>Total</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0"/>
                  </a:ext>
                </a:extLst>
              </a:tr>
              <a:tr h="173789">
                <a:tc>
                  <a:txBody>
                    <a:bodyPr/>
                    <a:lstStyle/>
                    <a:p>
                      <a:pPr marL="0" marR="0" algn="just">
                        <a:lnSpc>
                          <a:spcPct val="115000"/>
                        </a:lnSpc>
                        <a:spcBef>
                          <a:spcPts val="0"/>
                        </a:spcBef>
                        <a:spcAft>
                          <a:spcPts val="0"/>
                        </a:spcAft>
                      </a:pPr>
                      <a:r>
                        <a:rPr lang="en-US" sz="1000">
                          <a:effectLst/>
                        </a:rPr>
                        <a:t>1998</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18193</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31346.91</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621.59</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4574.65</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36543.16</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1"/>
                  </a:ext>
                </a:extLst>
              </a:tr>
              <a:tr h="173789">
                <a:tc>
                  <a:txBody>
                    <a:bodyPr/>
                    <a:lstStyle/>
                    <a:p>
                      <a:pPr marL="0" marR="0" algn="just">
                        <a:lnSpc>
                          <a:spcPct val="115000"/>
                        </a:lnSpc>
                        <a:spcBef>
                          <a:spcPts val="0"/>
                        </a:spcBef>
                        <a:spcAft>
                          <a:spcPts val="0"/>
                        </a:spcAft>
                      </a:pPr>
                      <a:r>
                        <a:rPr lang="en-US" sz="1000">
                          <a:effectLst/>
                        </a:rPr>
                        <a:t>1999</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17807</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32512.42</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618.93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4559.16</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37690.51</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2"/>
                  </a:ext>
                </a:extLst>
              </a:tr>
              <a:tr h="173789">
                <a:tc>
                  <a:txBody>
                    <a:bodyPr/>
                    <a:lstStyle/>
                    <a:p>
                      <a:pPr marL="0" marR="0" algn="just">
                        <a:lnSpc>
                          <a:spcPct val="115000"/>
                        </a:lnSpc>
                        <a:spcBef>
                          <a:spcPts val="0"/>
                        </a:spcBef>
                        <a:spcAft>
                          <a:spcPts val="0"/>
                        </a:spcAft>
                      </a:pPr>
                      <a:r>
                        <a:rPr lang="en-US" sz="1000">
                          <a:effectLst/>
                        </a:rPr>
                        <a:t>2000</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18191</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33571.71</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621.74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4546.96</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38740.41</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3"/>
                  </a:ext>
                </a:extLst>
              </a:tr>
              <a:tr h="173789">
                <a:tc>
                  <a:txBody>
                    <a:bodyPr/>
                    <a:lstStyle/>
                    <a:p>
                      <a:pPr marL="0" marR="0" algn="just">
                        <a:lnSpc>
                          <a:spcPct val="115000"/>
                        </a:lnSpc>
                        <a:spcBef>
                          <a:spcPts val="0"/>
                        </a:spcBef>
                        <a:spcAft>
                          <a:spcPts val="0"/>
                        </a:spcAft>
                      </a:pPr>
                      <a:r>
                        <a:rPr lang="en-US" sz="1000">
                          <a:effectLst/>
                        </a:rPr>
                        <a:t>2001</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17551</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33367.43</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669.51</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4716.02</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38752.97</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4"/>
                  </a:ext>
                </a:extLst>
              </a:tr>
              <a:tr h="173789">
                <a:tc>
                  <a:txBody>
                    <a:bodyPr/>
                    <a:lstStyle/>
                    <a:p>
                      <a:pPr marL="0" marR="0" algn="just">
                        <a:lnSpc>
                          <a:spcPct val="115000"/>
                        </a:lnSpc>
                        <a:spcBef>
                          <a:spcPts val="0"/>
                        </a:spcBef>
                        <a:spcAft>
                          <a:spcPts val="0"/>
                        </a:spcAft>
                      </a:pPr>
                      <a:r>
                        <a:rPr lang="en-US" sz="1000">
                          <a:effectLst/>
                        </a:rPr>
                        <a:t>2002</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18004</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34644.77</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690.35</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4485.23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39820.35</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5"/>
                  </a:ext>
                </a:extLst>
              </a:tr>
              <a:tr h="173789">
                <a:tc>
                  <a:txBody>
                    <a:bodyPr/>
                    <a:lstStyle/>
                    <a:p>
                      <a:pPr marL="0" marR="0" algn="just">
                        <a:lnSpc>
                          <a:spcPct val="115000"/>
                        </a:lnSpc>
                        <a:spcBef>
                          <a:spcPts val="0"/>
                        </a:spcBef>
                        <a:spcAft>
                          <a:spcPts val="0"/>
                        </a:spcAft>
                      </a:pPr>
                      <a:r>
                        <a:rPr lang="en-US" sz="1000">
                          <a:effectLst/>
                        </a:rPr>
                        <a:t>2003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19150</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38882.91</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694.34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4734.45</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44311.70</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6"/>
                  </a:ext>
                </a:extLst>
              </a:tr>
              <a:tr h="173789">
                <a:tc>
                  <a:txBody>
                    <a:bodyPr/>
                    <a:lstStyle/>
                    <a:p>
                      <a:pPr marL="0" marR="0" algn="just">
                        <a:lnSpc>
                          <a:spcPct val="115000"/>
                        </a:lnSpc>
                        <a:spcBef>
                          <a:spcPts val="0"/>
                        </a:spcBef>
                        <a:spcAft>
                          <a:spcPts val="0"/>
                        </a:spcAft>
                      </a:pPr>
                      <a:r>
                        <a:rPr lang="en-US" sz="1000">
                          <a:effectLst/>
                        </a:rPr>
                        <a:t>2004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26537</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43787.74</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707.13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5032.23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49527.10</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7"/>
                  </a:ext>
                </a:extLst>
              </a:tr>
              <a:tr h="173789">
                <a:tc>
                  <a:txBody>
                    <a:bodyPr/>
                    <a:lstStyle/>
                    <a:p>
                      <a:pPr marL="0" marR="0" algn="just">
                        <a:lnSpc>
                          <a:spcPct val="115000"/>
                        </a:lnSpc>
                        <a:spcBef>
                          <a:spcPts val="0"/>
                        </a:spcBef>
                        <a:spcAft>
                          <a:spcPts val="0"/>
                        </a:spcAft>
                      </a:pPr>
                      <a:r>
                        <a:rPr lang="en-US" sz="1000">
                          <a:effectLst/>
                        </a:rPr>
                        <a:t>2005</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25760</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47411.81</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790.34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5744.04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53946.18</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8"/>
                  </a:ext>
                </a:extLst>
              </a:tr>
              <a:tr h="173789">
                <a:tc>
                  <a:txBody>
                    <a:bodyPr/>
                    <a:lstStyle/>
                    <a:p>
                      <a:pPr marL="0" marR="0" algn="just">
                        <a:lnSpc>
                          <a:spcPct val="115000"/>
                        </a:lnSpc>
                        <a:spcBef>
                          <a:spcPts val="0"/>
                        </a:spcBef>
                        <a:spcAft>
                          <a:spcPts val="0"/>
                        </a:spcAft>
                      </a:pPr>
                      <a:r>
                        <a:rPr lang="en-US" sz="1000">
                          <a:effectLst/>
                        </a:rPr>
                        <a:t>2006</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25579</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51340.96</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868.01</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6014.16</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58223.12</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09"/>
                  </a:ext>
                </a:extLst>
              </a:tr>
              <a:tr h="173789">
                <a:tc>
                  <a:txBody>
                    <a:bodyPr/>
                    <a:lstStyle/>
                    <a:p>
                      <a:pPr marL="0" marR="0" algn="just">
                        <a:lnSpc>
                          <a:spcPct val="115000"/>
                        </a:lnSpc>
                        <a:spcBef>
                          <a:spcPts val="0"/>
                        </a:spcBef>
                        <a:spcAft>
                          <a:spcPts val="0"/>
                        </a:spcAft>
                      </a:pPr>
                      <a:r>
                        <a:rPr lang="en-US" sz="1000">
                          <a:effectLst/>
                        </a:rPr>
                        <a:t>2007</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33184</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57833.27</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934.99</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6532.17</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65300.42</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0"/>
                  </a:ext>
                </a:extLst>
              </a:tr>
              <a:tr h="173789">
                <a:tc>
                  <a:txBody>
                    <a:bodyPr/>
                    <a:lstStyle/>
                    <a:p>
                      <a:pPr marL="0" marR="0" algn="just">
                        <a:lnSpc>
                          <a:spcPct val="115000"/>
                        </a:lnSpc>
                        <a:spcBef>
                          <a:spcPts val="0"/>
                        </a:spcBef>
                        <a:spcAft>
                          <a:spcPts val="0"/>
                        </a:spcAft>
                      </a:pPr>
                      <a:r>
                        <a:rPr lang="en-US" sz="1000">
                          <a:effectLst/>
                        </a:rPr>
                        <a:t>2008</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31314</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63433.46</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1016.53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7177.09</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71627.07</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1"/>
                  </a:ext>
                </a:extLst>
              </a:tr>
              <a:tr h="173789">
                <a:tc>
                  <a:txBody>
                    <a:bodyPr/>
                    <a:lstStyle/>
                    <a:p>
                      <a:pPr marL="0" marR="0" algn="just">
                        <a:lnSpc>
                          <a:spcPct val="115000"/>
                        </a:lnSpc>
                        <a:spcBef>
                          <a:spcPts val="0"/>
                        </a:spcBef>
                        <a:spcAft>
                          <a:spcPts val="0"/>
                        </a:spcAft>
                      </a:pPr>
                      <a:r>
                        <a:rPr lang="en-US" sz="1000">
                          <a:effectLst/>
                        </a:rPr>
                        <a:t>2009</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30518</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60138.44</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1130.82</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8071.78</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69341.04</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2"/>
                  </a:ext>
                </a:extLst>
              </a:tr>
              <a:tr h="173789">
                <a:tc>
                  <a:txBody>
                    <a:bodyPr/>
                    <a:lstStyle/>
                    <a:p>
                      <a:pPr marL="0" marR="0" algn="just">
                        <a:lnSpc>
                          <a:spcPct val="115000"/>
                        </a:lnSpc>
                        <a:spcBef>
                          <a:spcPts val="0"/>
                        </a:spcBef>
                        <a:spcAft>
                          <a:spcPts val="0"/>
                        </a:spcAft>
                      </a:pPr>
                      <a:r>
                        <a:rPr lang="en-US" sz="1000">
                          <a:effectLst/>
                        </a:rPr>
                        <a:t>2010</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33842</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65956.67</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1274.56</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9106.01</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76337.25</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3"/>
                  </a:ext>
                </a:extLst>
              </a:tr>
              <a:tr h="173789">
                <a:tc>
                  <a:txBody>
                    <a:bodyPr/>
                    <a:lstStyle/>
                    <a:p>
                      <a:pPr marL="0" marR="0" algn="just">
                        <a:lnSpc>
                          <a:spcPct val="115000"/>
                        </a:lnSpc>
                        <a:spcBef>
                          <a:spcPts val="0"/>
                        </a:spcBef>
                        <a:spcAft>
                          <a:spcPts val="0"/>
                        </a:spcAft>
                      </a:pPr>
                      <a:r>
                        <a:rPr lang="en-US" sz="1000">
                          <a:effectLst/>
                        </a:rPr>
                        <a:t>2011</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32238</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73297.34</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1232.64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8522.23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83052.20</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4"/>
                  </a:ext>
                </a:extLst>
              </a:tr>
              <a:tr h="173789">
                <a:tc>
                  <a:txBody>
                    <a:bodyPr/>
                    <a:lstStyle/>
                    <a:p>
                      <a:pPr marL="0" marR="0" algn="just">
                        <a:lnSpc>
                          <a:spcPct val="115000"/>
                        </a:lnSpc>
                        <a:spcBef>
                          <a:spcPts val="0"/>
                        </a:spcBef>
                        <a:spcAft>
                          <a:spcPts val="0"/>
                        </a:spcAft>
                      </a:pPr>
                      <a:r>
                        <a:rPr lang="en-US" sz="1000">
                          <a:effectLst/>
                        </a:rPr>
                        <a:t>2012</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32798</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74965.62</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1342.72</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9450.01</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85758.35</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5"/>
                  </a:ext>
                </a:extLst>
              </a:tr>
              <a:tr h="173789">
                <a:tc>
                  <a:txBody>
                    <a:bodyPr/>
                    <a:lstStyle/>
                    <a:p>
                      <a:pPr marL="0" marR="0" algn="just">
                        <a:lnSpc>
                          <a:spcPct val="115000"/>
                        </a:lnSpc>
                        <a:spcBef>
                          <a:spcPts val="0"/>
                        </a:spcBef>
                        <a:spcAft>
                          <a:spcPts val="0"/>
                        </a:spcAft>
                      </a:pPr>
                      <a:r>
                        <a:rPr lang="en-US" sz="1000">
                          <a:effectLst/>
                        </a:rPr>
                        <a:t>2013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33514</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77050.59</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1482.70</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10002.90</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88536.19</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6"/>
                  </a:ext>
                </a:extLst>
              </a:tr>
              <a:tr h="173789">
                <a:tc>
                  <a:txBody>
                    <a:bodyPr/>
                    <a:lstStyle/>
                    <a:p>
                      <a:pPr marL="0" marR="0" algn="just">
                        <a:lnSpc>
                          <a:spcPct val="115000"/>
                        </a:lnSpc>
                        <a:spcBef>
                          <a:spcPts val="0"/>
                        </a:spcBef>
                        <a:spcAft>
                          <a:spcPts val="0"/>
                        </a:spcAft>
                      </a:pPr>
                      <a:r>
                        <a:rPr lang="en-US" sz="1000">
                          <a:effectLst/>
                        </a:rPr>
                        <a:t>2014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32802</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79131.44</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1566.62</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10680.74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91378.80</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7"/>
                  </a:ext>
                </a:extLst>
              </a:tr>
              <a:tr h="173789">
                <a:tc>
                  <a:txBody>
                    <a:bodyPr/>
                    <a:lstStyle/>
                    <a:p>
                      <a:pPr marL="0" marR="0" algn="just">
                        <a:lnSpc>
                          <a:spcPct val="115000"/>
                        </a:lnSpc>
                        <a:spcBef>
                          <a:spcPts val="0"/>
                        </a:spcBef>
                        <a:spcAft>
                          <a:spcPts val="0"/>
                        </a:spcAft>
                      </a:pPr>
                      <a:r>
                        <a:rPr lang="en-US" sz="1000">
                          <a:effectLst/>
                        </a:rPr>
                        <a:t>2015</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35712</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74842.73</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1589.33</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10877.85</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87309.91</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8"/>
                  </a:ext>
                </a:extLst>
              </a:tr>
              <a:tr h="173789">
                <a:tc>
                  <a:txBody>
                    <a:bodyPr/>
                    <a:lstStyle/>
                    <a:p>
                      <a:pPr marL="0" marR="0" algn="just">
                        <a:lnSpc>
                          <a:spcPct val="115000"/>
                        </a:lnSpc>
                        <a:spcBef>
                          <a:spcPts val="0"/>
                        </a:spcBef>
                        <a:spcAft>
                          <a:spcPts val="0"/>
                        </a:spcAft>
                      </a:pPr>
                      <a:r>
                        <a:rPr lang="en-US" sz="1000">
                          <a:effectLst/>
                        </a:rPr>
                        <a:t>2016</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38117</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75936.81</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1703.79</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11056.54</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88697.14</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19"/>
                  </a:ext>
                </a:extLst>
              </a:tr>
              <a:tr h="173789">
                <a:tc>
                  <a:txBody>
                    <a:bodyPr/>
                    <a:lstStyle/>
                    <a:p>
                      <a:pPr marL="0" marR="0" algn="just">
                        <a:lnSpc>
                          <a:spcPct val="115000"/>
                        </a:lnSpc>
                        <a:spcBef>
                          <a:spcPts val="0"/>
                        </a:spcBef>
                        <a:spcAft>
                          <a:spcPts val="0"/>
                        </a:spcAft>
                      </a:pPr>
                      <a:r>
                        <a:rPr lang="en-US" sz="1000">
                          <a:effectLst/>
                        </a:rPr>
                        <a:t>2017</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39829</a:t>
                      </a:r>
                      <a:endParaRPr lang="en-US" sz="900">
                        <a:effectLst/>
                        <a:latin typeface="Calibri"/>
                        <a:ea typeface="Calibri"/>
                        <a:cs typeface="Times New Roman"/>
                      </a:endParaRPr>
                    </a:p>
                  </a:txBody>
                  <a:tcPr marL="56670" marR="56670" marT="0" marB="0" anchor="ctr"/>
                </a:tc>
                <a:tc gridSpan="2">
                  <a:txBody>
                    <a:bodyPr/>
                    <a:lstStyle/>
                    <a:p>
                      <a:pPr marL="0" marR="0" algn="ctr">
                        <a:lnSpc>
                          <a:spcPct val="115000"/>
                        </a:lnSpc>
                        <a:spcBef>
                          <a:spcPts val="0"/>
                        </a:spcBef>
                        <a:spcAft>
                          <a:spcPts val="1000"/>
                        </a:spcAft>
                      </a:pPr>
                      <a:r>
                        <a:rPr lang="en-IN" sz="900">
                          <a:effectLst/>
                        </a:rPr>
                        <a:t>80683.79</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1667.07</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10457.30</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92808.16</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20"/>
                  </a:ext>
                </a:extLst>
              </a:tr>
              <a:tr h="173789">
                <a:tc>
                  <a:txBody>
                    <a:bodyPr/>
                    <a:lstStyle/>
                    <a:p>
                      <a:pPr marL="0" marR="0" algn="just">
                        <a:lnSpc>
                          <a:spcPct val="115000"/>
                        </a:lnSpc>
                        <a:spcBef>
                          <a:spcPts val="0"/>
                        </a:spcBef>
                        <a:spcAft>
                          <a:spcPts val="0"/>
                        </a:spcAft>
                      </a:pPr>
                      <a:r>
                        <a:rPr lang="en-US" sz="1000">
                          <a:effectLst/>
                        </a:rPr>
                        <a:t>Total</a:t>
                      </a:r>
                      <a:endParaRPr lang="en-US" sz="900">
                        <a:effectLst/>
                        <a:latin typeface="Calibri"/>
                        <a:ea typeface="Calibri"/>
                        <a:cs typeface="Times New Roman"/>
                      </a:endParaRPr>
                    </a:p>
                  </a:txBody>
                  <a:tcPr marL="56670" marR="56670" marT="0" marB="0" anchor="ctr"/>
                </a:tc>
                <a:tc>
                  <a:txBody>
                    <a:bodyPr/>
                    <a:lstStyle/>
                    <a:p>
                      <a:pPr marL="0" marR="0" algn="r">
                        <a:lnSpc>
                          <a:spcPct val="115000"/>
                        </a:lnSpc>
                        <a:spcBef>
                          <a:spcPts val="0"/>
                        </a:spcBef>
                        <a:spcAft>
                          <a:spcPts val="1000"/>
                        </a:spcAft>
                      </a:pPr>
                      <a:r>
                        <a:rPr lang="en-IN" sz="900">
                          <a:effectLst/>
                        </a:rPr>
                        <a:t>560640</a:t>
                      </a:r>
                      <a:endParaRPr lang="en-US" sz="900">
                        <a:effectLst/>
                        <a:latin typeface="Calibri"/>
                        <a:ea typeface="Calibri"/>
                        <a:cs typeface="Times New Roman"/>
                      </a:endParaRPr>
                    </a:p>
                  </a:txBody>
                  <a:tcPr marL="56670" marR="56670" marT="0" marB="0" anchor="b"/>
                </a:tc>
                <a:tc gridSpan="2">
                  <a:txBody>
                    <a:bodyPr/>
                    <a:lstStyle/>
                    <a:p>
                      <a:pPr marL="0" marR="0" algn="ctr">
                        <a:lnSpc>
                          <a:spcPct val="115000"/>
                        </a:lnSpc>
                        <a:spcBef>
                          <a:spcPts val="0"/>
                        </a:spcBef>
                        <a:spcAft>
                          <a:spcPts val="1000"/>
                        </a:spcAft>
                      </a:pPr>
                      <a:r>
                        <a:rPr lang="en-IN" sz="900">
                          <a:effectLst/>
                        </a:rPr>
                        <a:t>1130136.83</a:t>
                      </a:r>
                      <a:endParaRPr lang="en-US" sz="900">
                        <a:effectLst/>
                        <a:latin typeface="Calibri"/>
                        <a:ea typeface="Calibri"/>
                        <a:cs typeface="Times New Roman"/>
                      </a:endParaRPr>
                    </a:p>
                  </a:txBody>
                  <a:tcPr marL="56670" marR="56670" marT="0" marB="0" anchor="ct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21223.68</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146341.51</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1297702.02</a:t>
                      </a:r>
                      <a:endParaRPr lang="en-US" sz="900">
                        <a:effectLst/>
                        <a:latin typeface="Calibri"/>
                        <a:ea typeface="Calibri"/>
                        <a:cs typeface="Times New Roman"/>
                      </a:endParaRPr>
                    </a:p>
                  </a:txBody>
                  <a:tcPr marL="56670" marR="56670" marT="0" marB="0" anchor="ctr"/>
                </a:tc>
                <a:extLst>
                  <a:ext uri="{0D108BD9-81ED-4DB2-BD59-A6C34878D82A}">
                    <a16:rowId xmlns:a16="http://schemas.microsoft.com/office/drawing/2014/main" val="10021"/>
                  </a:ext>
                </a:extLst>
              </a:tr>
              <a:tr h="338973">
                <a:tc gridSpan="3">
                  <a:txBody>
                    <a:bodyPr/>
                    <a:lstStyle/>
                    <a:p>
                      <a:pPr marL="0" marR="0" algn="ctr">
                        <a:lnSpc>
                          <a:spcPct val="115000"/>
                        </a:lnSpc>
                        <a:spcBef>
                          <a:spcPts val="0"/>
                        </a:spcBef>
                        <a:spcAft>
                          <a:spcPts val="0"/>
                        </a:spcAft>
                      </a:pPr>
                      <a:r>
                        <a:rPr lang="en-US" sz="900">
                          <a:effectLst/>
                        </a:rPr>
                        <a:t>Correlation Coefficient (r)</a:t>
                      </a:r>
                      <a:endParaRPr lang="en-US" sz="900">
                        <a:effectLst/>
                        <a:latin typeface="Calibri"/>
                        <a:ea typeface="Calibri"/>
                        <a:cs typeface="Times New Roman"/>
                      </a:endParaRPr>
                    </a:p>
                  </a:txBody>
                  <a:tcPr marL="56670" marR="56670" marT="0" marB="0" anchor="ctr"/>
                </a:tc>
                <a:tc hMerge="1">
                  <a:txBody>
                    <a:bodyPr/>
                    <a:lstStyle/>
                    <a:p>
                      <a:endParaRPr lang="en-US"/>
                    </a:p>
                  </a:txBody>
                  <a:tcPr/>
                </a:tc>
                <a:tc hMerge="1">
                  <a:txBody>
                    <a:bodyPr/>
                    <a:lstStyle/>
                    <a:p>
                      <a:endParaRPr lang="en-US"/>
                    </a:p>
                  </a:txBody>
                  <a:tcPr/>
                </a:tc>
                <a:tc>
                  <a:txBody>
                    <a:bodyPr/>
                    <a:lstStyle/>
                    <a:p>
                      <a:pPr marL="0" marR="0" algn="ctr">
                        <a:lnSpc>
                          <a:spcPct val="115000"/>
                        </a:lnSpc>
                        <a:spcBef>
                          <a:spcPts val="0"/>
                        </a:spcBef>
                        <a:spcAft>
                          <a:spcPts val="1000"/>
                        </a:spcAft>
                      </a:pPr>
                      <a:r>
                        <a:rPr lang="en-IN" sz="900">
                          <a:effectLst/>
                        </a:rPr>
                        <a:t>0.95</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0.91</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a:effectLst/>
                        </a:rPr>
                        <a:t>0.92</a:t>
                      </a:r>
                      <a:endParaRPr lang="en-US" sz="900">
                        <a:effectLst/>
                        <a:latin typeface="Calibri"/>
                        <a:ea typeface="Calibri"/>
                        <a:cs typeface="Times New Roman"/>
                      </a:endParaRPr>
                    </a:p>
                  </a:txBody>
                  <a:tcPr marL="56670" marR="56670" marT="0" marB="0" anchor="ctr"/>
                </a:tc>
                <a:tc>
                  <a:txBody>
                    <a:bodyPr/>
                    <a:lstStyle/>
                    <a:p>
                      <a:pPr marL="0" marR="0" algn="ctr">
                        <a:lnSpc>
                          <a:spcPct val="115000"/>
                        </a:lnSpc>
                        <a:spcBef>
                          <a:spcPts val="0"/>
                        </a:spcBef>
                        <a:spcAft>
                          <a:spcPts val="1000"/>
                        </a:spcAft>
                      </a:pPr>
                      <a:r>
                        <a:rPr lang="en-IN" sz="900" dirty="0">
                          <a:effectLst/>
                        </a:rPr>
                        <a:t>0.95</a:t>
                      </a:r>
                      <a:endParaRPr lang="en-US" sz="900" dirty="0">
                        <a:effectLst/>
                        <a:latin typeface="Calibri"/>
                        <a:ea typeface="Calibri"/>
                        <a:cs typeface="Times New Roman"/>
                      </a:endParaRPr>
                    </a:p>
                  </a:txBody>
                  <a:tcPr marL="56670" marR="56670" marT="0" marB="0" anchor="ctr"/>
                </a:tc>
                <a:extLst>
                  <a:ext uri="{0D108BD9-81ED-4DB2-BD59-A6C34878D82A}">
                    <a16:rowId xmlns:a16="http://schemas.microsoft.com/office/drawing/2014/main" val="10022"/>
                  </a:ext>
                </a:extLst>
              </a:tr>
            </a:tbl>
          </a:graphicData>
        </a:graphic>
      </p:graphicFrame>
      <p:sp>
        <p:nvSpPr>
          <p:cNvPr id="5" name="Rectangle 4"/>
          <p:cNvSpPr/>
          <p:nvPr/>
        </p:nvSpPr>
        <p:spPr>
          <a:xfrm>
            <a:off x="685800" y="5562600"/>
            <a:ext cx="5029200" cy="276999"/>
          </a:xfrm>
          <a:prstGeom prst="rect">
            <a:avLst/>
          </a:prstGeom>
        </p:spPr>
        <p:txBody>
          <a:bodyPr wrap="square">
            <a:spAutoFit/>
          </a:bodyPr>
          <a:lstStyle/>
          <a:p>
            <a:r>
              <a:rPr lang="en-IN" sz="1200" b="1" dirty="0"/>
              <a:t>Source: </a:t>
            </a:r>
            <a:r>
              <a:rPr lang="en-IN" sz="1200" b="1" u="sng" dirty="0">
                <a:hlinkClick r:id="rId2"/>
              </a:rPr>
              <a:t>https://data.worldbank.org</a:t>
            </a:r>
            <a:r>
              <a:rPr lang="en-IN" sz="1200" b="1" dirty="0"/>
              <a:t> (Amount in US$, in billions)</a:t>
            </a:r>
            <a:endParaRPr lang="en-US" sz="1200" dirty="0"/>
          </a:p>
        </p:txBody>
      </p:sp>
    </p:spTree>
    <p:extLst>
      <p:ext uri="{BB962C8B-B14F-4D97-AF65-F5344CB8AC3E}">
        <p14:creationId xmlns:p14="http://schemas.microsoft.com/office/powerpoint/2010/main" val="274846692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457200"/>
            <a:ext cx="8839200" cy="457200"/>
          </a:xfrm>
        </p:spPr>
        <p:txBody>
          <a:bodyPr>
            <a:noAutofit/>
          </a:bodyPr>
          <a:lstStyle/>
          <a:p>
            <a:pPr algn="just"/>
            <a:r>
              <a:rPr lang="en-US" sz="1400" b="1" dirty="0" smtClean="0"/>
              <a:t>Table 7: Estimation of the Publications based on GDP, GERD, EDP and Total Square Regression Analysis Values Considered to Predict the Significance for Global Agricultural literature</a:t>
            </a:r>
            <a:endParaRPr lang="en-IN" sz="1400" dirty="0"/>
          </a:p>
        </p:txBody>
      </p:sp>
      <p:sp>
        <p:nvSpPr>
          <p:cNvPr id="3" name="Content Placeholder 2"/>
          <p:cNvSpPr>
            <a:spLocks noGrp="1"/>
          </p:cNvSpPr>
          <p:nvPr>
            <p:ph idx="1"/>
          </p:nvPr>
        </p:nvSpPr>
        <p:spPr>
          <a:xfrm>
            <a:off x="4419600" y="1066800"/>
            <a:ext cx="4572000" cy="4389120"/>
          </a:xfrm>
        </p:spPr>
        <p:txBody>
          <a:bodyPr>
            <a:noAutofit/>
          </a:bodyPr>
          <a:lstStyle/>
          <a:p>
            <a:pPr algn="just"/>
            <a:r>
              <a:rPr lang="en-IN" sz="1200" dirty="0" smtClean="0"/>
              <a:t>The table 7 shows that all the parameters are significant at 0.05%.  R-value is above 90% for GDP of the present year, GERD of last year and the EDP of last two year. Overall R-value is 95% whereas R</a:t>
            </a:r>
            <a:r>
              <a:rPr lang="en-IN" sz="1200" baseline="30000" dirty="0" smtClean="0"/>
              <a:t>2</a:t>
            </a:r>
            <a:r>
              <a:rPr lang="en-IN" sz="1200" dirty="0" smtClean="0"/>
              <a:t> is 0.91 and the adjusted R</a:t>
            </a:r>
            <a:r>
              <a:rPr lang="en-IN" sz="1200" baseline="30000" dirty="0" smtClean="0"/>
              <a:t>2</a:t>
            </a:r>
            <a:r>
              <a:rPr lang="en-IN" sz="1200" dirty="0" smtClean="0"/>
              <a:t> is 0.90 for the formulated formula with respect to Global agricultural </a:t>
            </a:r>
            <a:r>
              <a:rPr lang="en-IN" sz="1200" dirty="0" smtClean="0"/>
              <a:t>literature. The </a:t>
            </a:r>
            <a:r>
              <a:rPr lang="en-IN" sz="1200" dirty="0" smtClean="0"/>
              <a:t>significance value F = 0.00000000010 is very much lesser than 0.05. Thus the prediction of publications can be attempted as the data is highly significant for the above regression equation. </a:t>
            </a:r>
          </a:p>
          <a:p>
            <a:pPr algn="just"/>
            <a:r>
              <a:rPr lang="en-IN" sz="1200" dirty="0" smtClean="0"/>
              <a:t>The table 8 interprets the values of Observed Publications V/S Predicted Publications in case of global Agricultural publication. It is seen in the table that the total predicted publications is almost equal to the observed publication count.  The Graph 2 denotes Observed and Predicted values fall on the same linear graph with minor fluctuations. </a:t>
            </a:r>
          </a:p>
          <a:p>
            <a:pPr algn="just"/>
            <a:r>
              <a:rPr lang="en-IN" sz="1200" dirty="0" smtClean="0"/>
              <a:t>The observed values for publications fit in the linear equation </a:t>
            </a:r>
          </a:p>
          <a:p>
            <a:pPr algn="just"/>
            <a:r>
              <a:rPr lang="en-US" sz="1200" b="1" dirty="0" smtClean="0"/>
              <a:t>y = 1230.2x + 15115 with R² = 0.9394</a:t>
            </a:r>
            <a:endParaRPr lang="en-IN" sz="1200" dirty="0" smtClean="0"/>
          </a:p>
          <a:p>
            <a:pPr algn="just"/>
            <a:r>
              <a:rPr lang="en-IN" sz="1200" dirty="0" smtClean="0"/>
              <a:t>Whereas the predicted values for publication fall on linear equation</a:t>
            </a:r>
          </a:p>
          <a:p>
            <a:pPr algn="just"/>
            <a:r>
              <a:rPr lang="en-US" sz="1200" b="1" dirty="0" smtClean="0"/>
              <a:t>y = 1184.9x + 15591 with R² = 0.9613.</a:t>
            </a:r>
            <a:endParaRPr lang="en-IN" sz="1200" dirty="0" smtClean="0"/>
          </a:p>
          <a:p>
            <a:pPr algn="just"/>
            <a:endParaRPr lang="en-IN" sz="1200" dirty="0"/>
          </a:p>
        </p:txBody>
      </p:sp>
      <p:graphicFrame>
        <p:nvGraphicFramePr>
          <p:cNvPr id="4" name="Table 3"/>
          <p:cNvGraphicFramePr>
            <a:graphicFrameLocks noGrp="1"/>
          </p:cNvGraphicFramePr>
          <p:nvPr>
            <p:extLst>
              <p:ext uri="{D42A27DB-BD31-4B8C-83A1-F6EECF244321}">
                <p14:modId xmlns:p14="http://schemas.microsoft.com/office/powerpoint/2010/main" val="756244243"/>
              </p:ext>
            </p:extLst>
          </p:nvPr>
        </p:nvGraphicFramePr>
        <p:xfrm>
          <a:off x="533400" y="953452"/>
          <a:ext cx="4038600" cy="4241292"/>
        </p:xfrm>
        <a:graphic>
          <a:graphicData uri="http://schemas.openxmlformats.org/drawingml/2006/table">
            <a:tbl>
              <a:tblPr firstRow="1" firstCol="1" bandRow="1">
                <a:tableStyleId>{5C22544A-7EE6-4342-B048-85BDC9FD1C3A}</a:tableStyleId>
              </a:tblPr>
              <a:tblGrid>
                <a:gridCol w="728594">
                  <a:extLst>
                    <a:ext uri="{9D8B030D-6E8A-4147-A177-3AD203B41FA5}">
                      <a16:colId xmlns:a16="http://schemas.microsoft.com/office/drawing/2014/main" val="20000"/>
                    </a:ext>
                  </a:extLst>
                </a:gridCol>
                <a:gridCol w="490606">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gridCol w="408346">
                  <a:extLst>
                    <a:ext uri="{9D8B030D-6E8A-4147-A177-3AD203B41FA5}">
                      <a16:colId xmlns:a16="http://schemas.microsoft.com/office/drawing/2014/main" val="20003"/>
                    </a:ext>
                  </a:extLst>
                </a:gridCol>
                <a:gridCol w="73098">
                  <a:extLst>
                    <a:ext uri="{9D8B030D-6E8A-4147-A177-3AD203B41FA5}">
                      <a16:colId xmlns:a16="http://schemas.microsoft.com/office/drawing/2014/main" val="20004"/>
                    </a:ext>
                  </a:extLst>
                </a:gridCol>
                <a:gridCol w="1118756">
                  <a:extLst>
                    <a:ext uri="{9D8B030D-6E8A-4147-A177-3AD203B41FA5}">
                      <a16:colId xmlns:a16="http://schemas.microsoft.com/office/drawing/2014/main" val="20005"/>
                    </a:ext>
                  </a:extLst>
                </a:gridCol>
                <a:gridCol w="838200">
                  <a:extLst>
                    <a:ext uri="{9D8B030D-6E8A-4147-A177-3AD203B41FA5}">
                      <a16:colId xmlns:a16="http://schemas.microsoft.com/office/drawing/2014/main" val="20006"/>
                    </a:ext>
                  </a:extLst>
                </a:gridCol>
              </a:tblGrid>
              <a:tr h="146273">
                <a:tc gridSpan="7">
                  <a:txBody>
                    <a:bodyPr/>
                    <a:lstStyle/>
                    <a:p>
                      <a:pPr marL="0" marR="0">
                        <a:lnSpc>
                          <a:spcPct val="115000"/>
                        </a:lnSpc>
                        <a:spcBef>
                          <a:spcPts val="0"/>
                        </a:spcBef>
                        <a:spcAft>
                          <a:spcPts val="0"/>
                        </a:spcAft>
                      </a:pPr>
                      <a:r>
                        <a:rPr lang="en-IN" sz="1100" dirty="0">
                          <a:effectLst/>
                        </a:rPr>
                        <a:t>Dependent Variable:  PUB             </a:t>
                      </a:r>
                      <a:endParaRPr lang="en-IN" sz="1100" dirty="0" smtClean="0">
                        <a:effectLst/>
                      </a:endParaRPr>
                    </a:p>
                    <a:p>
                      <a:pPr marL="0" marR="0">
                        <a:lnSpc>
                          <a:spcPct val="115000"/>
                        </a:lnSpc>
                        <a:spcBef>
                          <a:spcPts val="0"/>
                        </a:spcBef>
                        <a:spcAft>
                          <a:spcPts val="0"/>
                        </a:spcAft>
                      </a:pPr>
                      <a:r>
                        <a:rPr lang="en-IN" sz="1100" dirty="0" smtClean="0">
                          <a:effectLst/>
                        </a:rPr>
                        <a:t>Sample </a:t>
                      </a:r>
                      <a:r>
                        <a:rPr lang="en-IN" sz="1100" dirty="0">
                          <a:effectLst/>
                        </a:rPr>
                        <a:t>:                     1998-2017</a:t>
                      </a:r>
                      <a:endParaRPr lang="en-US" sz="1100" dirty="0">
                        <a:effectLst/>
                        <a:latin typeface="Calibri"/>
                        <a:ea typeface="Calibri"/>
                        <a:cs typeface="Times New Roman"/>
                      </a:endParaRPr>
                    </a:p>
                  </a:txBody>
                  <a:tcPr marL="47698" marR="47698"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92547">
                <a:tc>
                  <a:txBody>
                    <a:bodyPr/>
                    <a:lstStyle/>
                    <a:p>
                      <a:pPr marL="0" marR="0" algn="just">
                        <a:lnSpc>
                          <a:spcPct val="115000"/>
                        </a:lnSpc>
                        <a:spcBef>
                          <a:spcPts val="0"/>
                        </a:spcBef>
                        <a:spcAft>
                          <a:spcPts val="0"/>
                        </a:spcAft>
                      </a:pPr>
                      <a:r>
                        <a:rPr lang="en-IN" sz="1100">
                          <a:effectLst/>
                        </a:rPr>
                        <a:t>Method          :</a:t>
                      </a:r>
                      <a:endParaRPr lang="en-US" sz="1100">
                        <a:effectLst/>
                        <a:latin typeface="Calibri"/>
                        <a:ea typeface="Calibri"/>
                        <a:cs typeface="Times New Roman"/>
                      </a:endParaRPr>
                    </a:p>
                  </a:txBody>
                  <a:tcPr marL="47698" marR="47698" marT="0" marB="0" anchor="b"/>
                </a:tc>
                <a:tc gridSpan="6">
                  <a:txBody>
                    <a:bodyPr/>
                    <a:lstStyle/>
                    <a:p>
                      <a:pPr marL="0" marR="0" algn="just">
                        <a:lnSpc>
                          <a:spcPct val="115000"/>
                        </a:lnSpc>
                        <a:spcBef>
                          <a:spcPts val="0"/>
                        </a:spcBef>
                        <a:spcAft>
                          <a:spcPts val="0"/>
                        </a:spcAft>
                      </a:pPr>
                      <a:r>
                        <a:rPr lang="en-IN" sz="1100">
                          <a:effectLst/>
                        </a:rPr>
                        <a:t>Least Square linear Regression Analysis</a:t>
                      </a:r>
                      <a:endParaRPr lang="en-US" sz="1100">
                        <a:effectLst/>
                        <a:latin typeface="Calibri"/>
                        <a:ea typeface="Calibri"/>
                        <a:cs typeface="Times New Roman"/>
                      </a:endParaRPr>
                    </a:p>
                  </a:txBody>
                  <a:tcPr marL="47698" marR="47698"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147510">
                <a:tc gridSpan="4">
                  <a:txBody>
                    <a:bodyPr/>
                    <a:lstStyle/>
                    <a:p>
                      <a:pPr marL="0" marR="0" algn="just">
                        <a:lnSpc>
                          <a:spcPct val="115000"/>
                        </a:lnSpc>
                        <a:spcBef>
                          <a:spcPts val="0"/>
                        </a:spcBef>
                        <a:spcAft>
                          <a:spcPts val="0"/>
                        </a:spcAft>
                      </a:pPr>
                      <a:r>
                        <a:rPr lang="en-IN" sz="1100">
                          <a:effectLst/>
                        </a:rPr>
                        <a:t>Level of Significance considered α=0.05</a:t>
                      </a:r>
                      <a:endParaRPr lang="en-US" sz="1100">
                        <a:effectLst/>
                        <a:latin typeface="Calibri"/>
                        <a:ea typeface="Calibri"/>
                        <a:cs typeface="Times New Roman"/>
                      </a:endParaRPr>
                    </a:p>
                  </a:txBody>
                  <a:tcPr marL="47698" marR="47698" marT="0" marB="0" anchor="b"/>
                </a:tc>
                <a:tc hMerge="1">
                  <a:txBody>
                    <a:bodyPr/>
                    <a:lstStyle/>
                    <a:p>
                      <a:endParaRPr lang="en-US"/>
                    </a:p>
                  </a:txBody>
                  <a:tcPr/>
                </a:tc>
                <a:tc hMerge="1">
                  <a:txBody>
                    <a:bodyPr/>
                    <a:lstStyle/>
                    <a:p>
                      <a:endParaRPr lang="en-US"/>
                    </a:p>
                  </a:txBody>
                  <a:tcPr/>
                </a:tc>
                <a:tc hMerge="1">
                  <a:txBody>
                    <a:bodyPr/>
                    <a:lstStyle/>
                    <a:p>
                      <a:endParaRPr lang="en-US"/>
                    </a:p>
                  </a:txBody>
                  <a:tcPr/>
                </a:tc>
                <a:tc gridSpan="3">
                  <a:txBody>
                    <a:bodyPr/>
                    <a:lstStyle/>
                    <a:p>
                      <a:pPr marL="0" marR="0" algn="just">
                        <a:lnSpc>
                          <a:spcPct val="115000"/>
                        </a:lnSpc>
                        <a:spcBef>
                          <a:spcPts val="0"/>
                        </a:spcBef>
                        <a:spcAft>
                          <a:spcPts val="0"/>
                        </a:spcAft>
                      </a:pPr>
                      <a:r>
                        <a:rPr lang="en-IN" sz="1100">
                          <a:effectLst/>
                        </a:rPr>
                        <a:t>Significance:   0.000000000105</a:t>
                      </a:r>
                      <a:endParaRPr lang="en-US" sz="1100">
                        <a:effectLst/>
                        <a:latin typeface="Calibri"/>
                        <a:ea typeface="Calibri"/>
                        <a:cs typeface="Times New Roman"/>
                      </a:endParaRPr>
                    </a:p>
                  </a:txBody>
                  <a:tcPr marL="47698" marR="47698" marT="0" marB="0" anchor="b"/>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2"/>
                  </a:ext>
                </a:extLst>
              </a:tr>
              <a:tr h="292547">
                <a:tc>
                  <a:txBody>
                    <a:bodyPr/>
                    <a:lstStyle/>
                    <a:p>
                      <a:pPr marL="0" marR="0" algn="just">
                        <a:lnSpc>
                          <a:spcPct val="115000"/>
                        </a:lnSpc>
                        <a:spcBef>
                          <a:spcPts val="0"/>
                        </a:spcBef>
                        <a:spcAft>
                          <a:spcPts val="0"/>
                        </a:spcAft>
                      </a:pPr>
                      <a:r>
                        <a:rPr lang="en-IN" sz="1100">
                          <a:effectLst/>
                        </a:rPr>
                        <a:t>Observations : </a:t>
                      </a:r>
                      <a:endParaRPr lang="en-US" sz="1100">
                        <a:effectLst/>
                        <a:latin typeface="Calibri"/>
                        <a:ea typeface="Calibri"/>
                        <a:cs typeface="Times New Roman"/>
                      </a:endParaRPr>
                    </a:p>
                  </a:txBody>
                  <a:tcPr marL="47698" marR="47698" marT="0" marB="0" anchor="b"/>
                </a:tc>
                <a:tc>
                  <a:txBody>
                    <a:bodyPr/>
                    <a:lstStyle/>
                    <a:p>
                      <a:pPr marL="0" marR="0" algn="just">
                        <a:lnSpc>
                          <a:spcPct val="115000"/>
                        </a:lnSpc>
                        <a:spcBef>
                          <a:spcPts val="0"/>
                        </a:spcBef>
                        <a:spcAft>
                          <a:spcPts val="0"/>
                        </a:spcAft>
                      </a:pPr>
                      <a:r>
                        <a:rPr lang="en-IN" sz="1100">
                          <a:effectLst/>
                        </a:rPr>
                        <a:t>20</a:t>
                      </a:r>
                      <a:endParaRPr lang="en-US" sz="1100">
                        <a:effectLst/>
                        <a:latin typeface="Calibri"/>
                        <a:ea typeface="Calibri"/>
                        <a:cs typeface="Times New Roman"/>
                      </a:endParaRPr>
                    </a:p>
                  </a:txBody>
                  <a:tcPr marL="47698" marR="47698" marT="0" marB="0" anchor="b"/>
                </a:tc>
                <a:tc gridSpan="5">
                  <a:txBody>
                    <a:bodyPr/>
                    <a:lstStyle/>
                    <a:p>
                      <a:pPr marL="0" marR="0" algn="just">
                        <a:lnSpc>
                          <a:spcPct val="115000"/>
                        </a:lnSpc>
                        <a:spcBef>
                          <a:spcPts val="0"/>
                        </a:spcBef>
                        <a:spcAft>
                          <a:spcPts val="0"/>
                        </a:spcAft>
                      </a:pPr>
                      <a:r>
                        <a:rPr lang="en-IN" sz="1100">
                          <a:effectLst/>
                        </a:rPr>
                        <a:t>Degree of freedom df:           19</a:t>
                      </a:r>
                      <a:endParaRPr lang="en-US" sz="1100">
                        <a:effectLst/>
                        <a:latin typeface="Calibri"/>
                        <a:ea typeface="Calibri"/>
                        <a:cs typeface="Times New Roman"/>
                      </a:endParaRPr>
                    </a:p>
                  </a:txBody>
                  <a:tcPr marL="47698" marR="47698"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3"/>
                  </a:ext>
                </a:extLst>
              </a:tr>
              <a:tr h="179324">
                <a:tc>
                  <a:txBody>
                    <a:bodyPr/>
                    <a:lstStyle/>
                    <a:p>
                      <a:pPr marL="0" marR="0" algn="just">
                        <a:lnSpc>
                          <a:spcPct val="115000"/>
                        </a:lnSpc>
                        <a:spcBef>
                          <a:spcPts val="0"/>
                        </a:spcBef>
                        <a:spcAft>
                          <a:spcPts val="0"/>
                        </a:spcAft>
                      </a:pPr>
                      <a:r>
                        <a:rPr lang="en-IN" sz="1100">
                          <a:effectLst/>
                        </a:rPr>
                        <a:t>Variable</a:t>
                      </a:r>
                      <a:endParaRPr lang="en-US" sz="1100">
                        <a:effectLst/>
                        <a:latin typeface="Calibri"/>
                        <a:ea typeface="Calibri"/>
                        <a:cs typeface="Times New Roman"/>
                      </a:endParaRPr>
                    </a:p>
                  </a:txBody>
                  <a:tcPr marL="47698" marR="47698" marT="0" marB="0" anchor="ctr"/>
                </a:tc>
                <a:tc>
                  <a:txBody>
                    <a:bodyPr/>
                    <a:lstStyle/>
                    <a:p>
                      <a:pPr marL="0" marR="0" algn="ctr">
                        <a:lnSpc>
                          <a:spcPct val="115000"/>
                        </a:lnSpc>
                        <a:spcBef>
                          <a:spcPts val="0"/>
                        </a:spcBef>
                        <a:spcAft>
                          <a:spcPts val="0"/>
                        </a:spcAft>
                      </a:pPr>
                      <a:r>
                        <a:rPr lang="en-IN" sz="1100">
                          <a:effectLst/>
                        </a:rPr>
                        <a:t>R</a:t>
                      </a:r>
                      <a:endParaRPr lang="en-US" sz="1100">
                        <a:effectLst/>
                        <a:latin typeface="Calibri"/>
                        <a:ea typeface="Calibri"/>
                        <a:cs typeface="Times New Roman"/>
                      </a:endParaRPr>
                    </a:p>
                  </a:txBody>
                  <a:tcPr marL="47698" marR="47698" marT="0" marB="0" anchor="ctr"/>
                </a:tc>
                <a:tc>
                  <a:txBody>
                    <a:bodyPr/>
                    <a:lstStyle/>
                    <a:p>
                      <a:pPr marL="0" marR="0" algn="ctr">
                        <a:lnSpc>
                          <a:spcPct val="115000"/>
                        </a:lnSpc>
                        <a:spcBef>
                          <a:spcPts val="0"/>
                        </a:spcBef>
                        <a:spcAft>
                          <a:spcPts val="0"/>
                        </a:spcAft>
                      </a:pPr>
                      <a:r>
                        <a:rPr lang="en-IN" sz="1100">
                          <a:effectLst/>
                        </a:rPr>
                        <a:t>R</a:t>
                      </a:r>
                      <a:r>
                        <a:rPr lang="en-IN" sz="1100" baseline="30000">
                          <a:effectLst/>
                        </a:rPr>
                        <a:t>2</a:t>
                      </a:r>
                      <a:endParaRPr lang="en-US" sz="1100">
                        <a:effectLst/>
                        <a:latin typeface="Calibri"/>
                        <a:ea typeface="Calibri"/>
                        <a:cs typeface="Times New Roman"/>
                      </a:endParaRPr>
                    </a:p>
                  </a:txBody>
                  <a:tcPr marL="47698" marR="47698" marT="0" marB="0" anchor="ctr"/>
                </a:tc>
                <a:tc gridSpan="2">
                  <a:txBody>
                    <a:bodyPr/>
                    <a:lstStyle/>
                    <a:p>
                      <a:pPr marL="0" marR="0" algn="ctr">
                        <a:lnSpc>
                          <a:spcPct val="115000"/>
                        </a:lnSpc>
                        <a:spcBef>
                          <a:spcPts val="0"/>
                        </a:spcBef>
                        <a:spcAft>
                          <a:spcPts val="0"/>
                        </a:spcAft>
                      </a:pPr>
                      <a:r>
                        <a:rPr lang="en-IN" sz="1100">
                          <a:effectLst/>
                        </a:rPr>
                        <a:t>Adj R</a:t>
                      </a:r>
                      <a:r>
                        <a:rPr lang="en-IN" sz="1100" baseline="30000">
                          <a:effectLst/>
                        </a:rPr>
                        <a:t>2</a:t>
                      </a:r>
                      <a:endParaRPr lang="en-US" sz="1100">
                        <a:effectLst/>
                        <a:latin typeface="Calibri"/>
                        <a:ea typeface="Calibri"/>
                        <a:cs typeface="Times New Roman"/>
                      </a:endParaRPr>
                    </a:p>
                  </a:txBody>
                  <a:tcPr marL="47698" marR="47698" marT="0" marB="0" anchor="ctr"/>
                </a:tc>
                <a:tc hMerge="1">
                  <a:txBody>
                    <a:bodyPr/>
                    <a:lstStyle/>
                    <a:p>
                      <a:endParaRPr lang="en-US"/>
                    </a:p>
                  </a:txBody>
                  <a:tcPr/>
                </a:tc>
                <a:tc>
                  <a:txBody>
                    <a:bodyPr/>
                    <a:lstStyle/>
                    <a:p>
                      <a:pPr marL="0" marR="0" algn="ctr">
                        <a:lnSpc>
                          <a:spcPct val="115000"/>
                        </a:lnSpc>
                        <a:spcBef>
                          <a:spcPts val="0"/>
                        </a:spcBef>
                        <a:spcAft>
                          <a:spcPts val="0"/>
                        </a:spcAft>
                      </a:pPr>
                      <a:r>
                        <a:rPr lang="en-IN" sz="1100">
                          <a:effectLst/>
                        </a:rPr>
                        <a:t>SE</a:t>
                      </a:r>
                      <a:endParaRPr lang="en-US" sz="1100">
                        <a:effectLst/>
                        <a:latin typeface="Calibri"/>
                        <a:ea typeface="Calibri"/>
                        <a:cs typeface="Times New Roman"/>
                      </a:endParaRPr>
                    </a:p>
                  </a:txBody>
                  <a:tcPr marL="47698" marR="47698" marT="0" marB="0" anchor="ctr"/>
                </a:tc>
                <a:tc>
                  <a:txBody>
                    <a:bodyPr/>
                    <a:lstStyle/>
                    <a:p>
                      <a:pPr marL="0" marR="0" algn="ctr">
                        <a:lnSpc>
                          <a:spcPct val="115000"/>
                        </a:lnSpc>
                        <a:spcBef>
                          <a:spcPts val="0"/>
                        </a:spcBef>
                        <a:spcAft>
                          <a:spcPts val="0"/>
                        </a:spcAft>
                      </a:pPr>
                      <a:r>
                        <a:rPr lang="en-IN" sz="1100" dirty="0">
                          <a:effectLst/>
                        </a:rPr>
                        <a:t>P value</a:t>
                      </a:r>
                      <a:endParaRPr lang="en-US" sz="1100" dirty="0">
                        <a:effectLst/>
                        <a:latin typeface="Calibri"/>
                        <a:ea typeface="Calibri"/>
                        <a:cs typeface="Times New Roman"/>
                      </a:endParaRPr>
                    </a:p>
                  </a:txBody>
                  <a:tcPr marL="47698" marR="47698" marT="0" marB="0" anchor="ctr"/>
                </a:tc>
                <a:extLst>
                  <a:ext uri="{0D108BD9-81ED-4DB2-BD59-A6C34878D82A}">
                    <a16:rowId xmlns:a16="http://schemas.microsoft.com/office/drawing/2014/main" val="10004"/>
                  </a:ext>
                </a:extLst>
              </a:tr>
              <a:tr h="362357">
                <a:tc>
                  <a:txBody>
                    <a:bodyPr/>
                    <a:lstStyle/>
                    <a:p>
                      <a:pPr marL="0" marR="0" algn="just">
                        <a:lnSpc>
                          <a:spcPct val="115000"/>
                        </a:lnSpc>
                        <a:spcBef>
                          <a:spcPts val="0"/>
                        </a:spcBef>
                        <a:spcAft>
                          <a:spcPts val="0"/>
                        </a:spcAft>
                      </a:pPr>
                      <a:r>
                        <a:rPr lang="en-IN" sz="1100">
                          <a:effectLst/>
                        </a:rPr>
                        <a:t>GDP (t)</a:t>
                      </a:r>
                      <a:endParaRPr lang="en-US" sz="1100">
                        <a:effectLst/>
                        <a:latin typeface="Calibri"/>
                        <a:ea typeface="Calibri"/>
                        <a:cs typeface="Times New Roman"/>
                      </a:endParaRPr>
                    </a:p>
                  </a:txBody>
                  <a:tcPr marL="47698" marR="47698" marT="0" marB="0" anchor="b"/>
                </a:tc>
                <a:tc>
                  <a:txBody>
                    <a:bodyPr/>
                    <a:lstStyle/>
                    <a:p>
                      <a:pPr marL="0" marR="0">
                        <a:lnSpc>
                          <a:spcPct val="115000"/>
                        </a:lnSpc>
                        <a:spcBef>
                          <a:spcPts val="0"/>
                        </a:spcBef>
                        <a:spcAft>
                          <a:spcPts val="1000"/>
                        </a:spcAft>
                      </a:pPr>
                      <a:r>
                        <a:rPr lang="en-IN" sz="1100">
                          <a:effectLst/>
                        </a:rPr>
                        <a:t>0.95</a:t>
                      </a:r>
                      <a:endParaRPr lang="en-US" sz="1100">
                        <a:effectLst/>
                        <a:latin typeface="Calibri"/>
                        <a:ea typeface="Calibri"/>
                        <a:cs typeface="Times New Roman"/>
                      </a:endParaRPr>
                    </a:p>
                  </a:txBody>
                  <a:tcPr marL="47698" marR="47698" marT="0" marB="0"/>
                </a:tc>
                <a:tc>
                  <a:txBody>
                    <a:bodyPr/>
                    <a:lstStyle/>
                    <a:p>
                      <a:pPr marL="0" marR="0">
                        <a:lnSpc>
                          <a:spcPct val="115000"/>
                        </a:lnSpc>
                        <a:spcBef>
                          <a:spcPts val="0"/>
                        </a:spcBef>
                        <a:spcAft>
                          <a:spcPts val="1000"/>
                        </a:spcAft>
                      </a:pPr>
                      <a:r>
                        <a:rPr lang="en-IN" sz="1100">
                          <a:effectLst/>
                        </a:rPr>
                        <a:t>0.91</a:t>
                      </a:r>
                      <a:endParaRPr lang="en-US" sz="1100">
                        <a:effectLst/>
                        <a:latin typeface="Calibri"/>
                        <a:ea typeface="Calibri"/>
                        <a:cs typeface="Times New Roman"/>
                      </a:endParaRPr>
                    </a:p>
                  </a:txBody>
                  <a:tcPr marL="47698" marR="47698" marT="0" marB="0"/>
                </a:tc>
                <a:tc gridSpan="2">
                  <a:txBody>
                    <a:bodyPr/>
                    <a:lstStyle/>
                    <a:p>
                      <a:pPr marL="0" marR="0">
                        <a:lnSpc>
                          <a:spcPct val="115000"/>
                        </a:lnSpc>
                        <a:spcBef>
                          <a:spcPts val="0"/>
                        </a:spcBef>
                        <a:spcAft>
                          <a:spcPts val="1000"/>
                        </a:spcAft>
                      </a:pPr>
                      <a:r>
                        <a:rPr lang="en-IN" sz="1100">
                          <a:effectLst/>
                        </a:rPr>
                        <a:t>0.90</a:t>
                      </a:r>
                      <a:endParaRPr lang="en-US" sz="1100">
                        <a:effectLst/>
                        <a:latin typeface="Calibri"/>
                        <a:ea typeface="Calibri"/>
                        <a:cs typeface="Times New Roman"/>
                      </a:endParaRPr>
                    </a:p>
                  </a:txBody>
                  <a:tcPr marL="47698" marR="47698" marT="0" marB="0"/>
                </a:tc>
                <a:tc hMerge="1">
                  <a:txBody>
                    <a:bodyPr/>
                    <a:lstStyle/>
                    <a:p>
                      <a:endParaRPr lang="en-US"/>
                    </a:p>
                  </a:txBody>
                  <a:tcPr/>
                </a:tc>
                <a:tc>
                  <a:txBody>
                    <a:bodyPr/>
                    <a:lstStyle/>
                    <a:p>
                      <a:pPr marL="0" marR="0">
                        <a:lnSpc>
                          <a:spcPct val="115000"/>
                        </a:lnSpc>
                        <a:spcBef>
                          <a:spcPts val="0"/>
                        </a:spcBef>
                        <a:spcAft>
                          <a:spcPts val="1000"/>
                        </a:spcAft>
                      </a:pPr>
                      <a:r>
                        <a:rPr lang="en-IN" sz="1100">
                          <a:effectLst/>
                        </a:rPr>
                        <a:t>0.00000000002926019708</a:t>
                      </a:r>
                      <a:endParaRPr lang="en-US" sz="1100">
                        <a:effectLst/>
                        <a:latin typeface="Calibri"/>
                        <a:ea typeface="Calibri"/>
                        <a:cs typeface="Times New Roman"/>
                      </a:endParaRPr>
                    </a:p>
                  </a:txBody>
                  <a:tcPr marL="47698" marR="47698" marT="0" marB="0"/>
                </a:tc>
                <a:tc>
                  <a:txBody>
                    <a:bodyPr/>
                    <a:lstStyle/>
                    <a:p>
                      <a:pPr marL="0" marR="0">
                        <a:lnSpc>
                          <a:spcPct val="115000"/>
                        </a:lnSpc>
                        <a:spcBef>
                          <a:spcPts val="0"/>
                        </a:spcBef>
                        <a:spcAft>
                          <a:spcPts val="1000"/>
                        </a:spcAft>
                      </a:pPr>
                      <a:r>
                        <a:rPr lang="en-IN" sz="1100">
                          <a:effectLst/>
                        </a:rPr>
                        <a:t>0.000000003</a:t>
                      </a:r>
                      <a:endParaRPr lang="en-US" sz="1100">
                        <a:effectLst/>
                        <a:latin typeface="Calibri"/>
                        <a:ea typeface="Calibri"/>
                        <a:cs typeface="Times New Roman"/>
                      </a:endParaRPr>
                    </a:p>
                  </a:txBody>
                  <a:tcPr marL="47698" marR="47698" marT="0" marB="0"/>
                </a:tc>
                <a:extLst>
                  <a:ext uri="{0D108BD9-81ED-4DB2-BD59-A6C34878D82A}">
                    <a16:rowId xmlns:a16="http://schemas.microsoft.com/office/drawing/2014/main" val="10005"/>
                  </a:ext>
                </a:extLst>
              </a:tr>
              <a:tr h="385572">
                <a:tc>
                  <a:txBody>
                    <a:bodyPr/>
                    <a:lstStyle/>
                    <a:p>
                      <a:pPr marL="0" marR="0" algn="just">
                        <a:lnSpc>
                          <a:spcPct val="115000"/>
                        </a:lnSpc>
                        <a:spcBef>
                          <a:spcPts val="0"/>
                        </a:spcBef>
                        <a:spcAft>
                          <a:spcPts val="0"/>
                        </a:spcAft>
                      </a:pPr>
                      <a:r>
                        <a:rPr lang="en-IN" sz="1100">
                          <a:effectLst/>
                        </a:rPr>
                        <a:t>GERD(t - 1)</a:t>
                      </a:r>
                      <a:endParaRPr lang="en-US" sz="1100">
                        <a:effectLst/>
                        <a:latin typeface="Calibri"/>
                        <a:ea typeface="Calibri"/>
                        <a:cs typeface="Times New Roman"/>
                      </a:endParaRPr>
                    </a:p>
                  </a:txBody>
                  <a:tcPr marL="47698" marR="47698" marT="0" marB="0" anchor="b"/>
                </a:tc>
                <a:tc>
                  <a:txBody>
                    <a:bodyPr/>
                    <a:lstStyle/>
                    <a:p>
                      <a:pPr marL="0" marR="0">
                        <a:lnSpc>
                          <a:spcPct val="115000"/>
                        </a:lnSpc>
                        <a:spcBef>
                          <a:spcPts val="0"/>
                        </a:spcBef>
                        <a:spcAft>
                          <a:spcPts val="1000"/>
                        </a:spcAft>
                      </a:pPr>
                      <a:r>
                        <a:rPr lang="en-IN" sz="1100">
                          <a:effectLst/>
                        </a:rPr>
                        <a:t>0.91</a:t>
                      </a:r>
                      <a:endParaRPr lang="en-US" sz="1100">
                        <a:effectLst/>
                        <a:latin typeface="Calibri"/>
                        <a:ea typeface="Calibri"/>
                        <a:cs typeface="Times New Roman"/>
                      </a:endParaRPr>
                    </a:p>
                  </a:txBody>
                  <a:tcPr marL="47698" marR="47698" marT="0" marB="0"/>
                </a:tc>
                <a:tc>
                  <a:txBody>
                    <a:bodyPr/>
                    <a:lstStyle/>
                    <a:p>
                      <a:pPr marL="0" marR="0">
                        <a:lnSpc>
                          <a:spcPct val="115000"/>
                        </a:lnSpc>
                        <a:spcBef>
                          <a:spcPts val="0"/>
                        </a:spcBef>
                        <a:spcAft>
                          <a:spcPts val="1000"/>
                        </a:spcAft>
                      </a:pPr>
                      <a:r>
                        <a:rPr lang="en-IN" sz="1100">
                          <a:effectLst/>
                        </a:rPr>
                        <a:t>0.83</a:t>
                      </a:r>
                      <a:endParaRPr lang="en-US" sz="1100">
                        <a:effectLst/>
                        <a:latin typeface="Calibri"/>
                        <a:ea typeface="Calibri"/>
                        <a:cs typeface="Times New Roman"/>
                      </a:endParaRPr>
                    </a:p>
                  </a:txBody>
                  <a:tcPr marL="47698" marR="47698" marT="0" marB="0"/>
                </a:tc>
                <a:tc gridSpan="2">
                  <a:txBody>
                    <a:bodyPr/>
                    <a:lstStyle/>
                    <a:p>
                      <a:pPr marL="0" marR="0">
                        <a:lnSpc>
                          <a:spcPct val="115000"/>
                        </a:lnSpc>
                        <a:spcBef>
                          <a:spcPts val="0"/>
                        </a:spcBef>
                        <a:spcAft>
                          <a:spcPts val="1000"/>
                        </a:spcAft>
                      </a:pPr>
                      <a:r>
                        <a:rPr lang="en-IN" sz="1100">
                          <a:effectLst/>
                        </a:rPr>
                        <a:t>0.82</a:t>
                      </a:r>
                      <a:endParaRPr lang="en-US" sz="1100">
                        <a:effectLst/>
                        <a:latin typeface="Calibri"/>
                        <a:ea typeface="Calibri"/>
                        <a:cs typeface="Times New Roman"/>
                      </a:endParaRPr>
                    </a:p>
                  </a:txBody>
                  <a:tcPr marL="47698" marR="47698" marT="0" marB="0"/>
                </a:tc>
                <a:tc hMerge="1">
                  <a:txBody>
                    <a:bodyPr/>
                    <a:lstStyle/>
                    <a:p>
                      <a:endParaRPr lang="en-US"/>
                    </a:p>
                  </a:txBody>
                  <a:tcPr/>
                </a:tc>
                <a:tc>
                  <a:txBody>
                    <a:bodyPr/>
                    <a:lstStyle/>
                    <a:p>
                      <a:pPr marL="0" marR="0">
                        <a:lnSpc>
                          <a:spcPct val="115000"/>
                        </a:lnSpc>
                        <a:spcBef>
                          <a:spcPts val="0"/>
                        </a:spcBef>
                        <a:spcAft>
                          <a:spcPts val="1000"/>
                        </a:spcAft>
                      </a:pPr>
                      <a:r>
                        <a:rPr lang="en-IN" sz="1100">
                          <a:effectLst/>
                        </a:rPr>
                        <a:t>0.00000000185133946459</a:t>
                      </a:r>
                      <a:endParaRPr lang="en-US" sz="1100">
                        <a:effectLst/>
                        <a:latin typeface="Calibri"/>
                        <a:ea typeface="Calibri"/>
                        <a:cs typeface="Times New Roman"/>
                      </a:endParaRPr>
                    </a:p>
                  </a:txBody>
                  <a:tcPr marL="47698" marR="47698" marT="0" marB="0"/>
                </a:tc>
                <a:tc>
                  <a:txBody>
                    <a:bodyPr/>
                    <a:lstStyle/>
                    <a:p>
                      <a:pPr marL="0" marR="0">
                        <a:lnSpc>
                          <a:spcPct val="115000"/>
                        </a:lnSpc>
                        <a:spcBef>
                          <a:spcPts val="0"/>
                        </a:spcBef>
                        <a:spcAft>
                          <a:spcPts val="1000"/>
                        </a:spcAft>
                      </a:pPr>
                      <a:r>
                        <a:rPr lang="en-IN" sz="1100">
                          <a:effectLst/>
                        </a:rPr>
                        <a:t>0.000000014</a:t>
                      </a:r>
                      <a:endParaRPr lang="en-US" sz="1100">
                        <a:effectLst/>
                        <a:latin typeface="Calibri"/>
                        <a:ea typeface="Calibri"/>
                        <a:cs typeface="Times New Roman"/>
                      </a:endParaRPr>
                    </a:p>
                  </a:txBody>
                  <a:tcPr marL="47698" marR="47698" marT="0" marB="0"/>
                </a:tc>
                <a:extLst>
                  <a:ext uri="{0D108BD9-81ED-4DB2-BD59-A6C34878D82A}">
                    <a16:rowId xmlns:a16="http://schemas.microsoft.com/office/drawing/2014/main" val="10006"/>
                  </a:ext>
                </a:extLst>
              </a:tr>
              <a:tr h="381000">
                <a:tc>
                  <a:txBody>
                    <a:bodyPr/>
                    <a:lstStyle/>
                    <a:p>
                      <a:pPr marL="0" marR="0" algn="just">
                        <a:lnSpc>
                          <a:spcPct val="115000"/>
                        </a:lnSpc>
                        <a:spcBef>
                          <a:spcPts val="0"/>
                        </a:spcBef>
                        <a:spcAft>
                          <a:spcPts val="0"/>
                        </a:spcAft>
                      </a:pPr>
                      <a:r>
                        <a:rPr lang="en-IN" sz="1100">
                          <a:effectLst/>
                        </a:rPr>
                        <a:t>EDP(t- 2)</a:t>
                      </a:r>
                      <a:endParaRPr lang="en-US" sz="1100">
                        <a:effectLst/>
                        <a:latin typeface="Calibri"/>
                        <a:ea typeface="Calibri"/>
                        <a:cs typeface="Times New Roman"/>
                      </a:endParaRPr>
                    </a:p>
                  </a:txBody>
                  <a:tcPr marL="47698" marR="47698" marT="0" marB="0" anchor="b"/>
                </a:tc>
                <a:tc>
                  <a:txBody>
                    <a:bodyPr/>
                    <a:lstStyle/>
                    <a:p>
                      <a:pPr marL="0" marR="0">
                        <a:lnSpc>
                          <a:spcPct val="115000"/>
                        </a:lnSpc>
                        <a:spcBef>
                          <a:spcPts val="0"/>
                        </a:spcBef>
                        <a:spcAft>
                          <a:spcPts val="1000"/>
                        </a:spcAft>
                      </a:pPr>
                      <a:r>
                        <a:rPr lang="en-IN" sz="1100">
                          <a:effectLst/>
                        </a:rPr>
                        <a:t>0.92</a:t>
                      </a:r>
                      <a:endParaRPr lang="en-US" sz="1100">
                        <a:effectLst/>
                        <a:latin typeface="Calibri"/>
                        <a:ea typeface="Calibri"/>
                        <a:cs typeface="Times New Roman"/>
                      </a:endParaRPr>
                    </a:p>
                  </a:txBody>
                  <a:tcPr marL="47698" marR="47698" marT="0" marB="0"/>
                </a:tc>
                <a:tc>
                  <a:txBody>
                    <a:bodyPr/>
                    <a:lstStyle/>
                    <a:p>
                      <a:pPr marL="0" marR="0">
                        <a:lnSpc>
                          <a:spcPct val="115000"/>
                        </a:lnSpc>
                        <a:spcBef>
                          <a:spcPts val="0"/>
                        </a:spcBef>
                        <a:spcAft>
                          <a:spcPts val="1000"/>
                        </a:spcAft>
                      </a:pPr>
                      <a:r>
                        <a:rPr lang="en-IN" sz="1100">
                          <a:effectLst/>
                        </a:rPr>
                        <a:t>0.84</a:t>
                      </a:r>
                      <a:endParaRPr lang="en-US" sz="1100">
                        <a:effectLst/>
                        <a:latin typeface="Calibri"/>
                        <a:ea typeface="Calibri"/>
                        <a:cs typeface="Times New Roman"/>
                      </a:endParaRPr>
                    </a:p>
                  </a:txBody>
                  <a:tcPr marL="47698" marR="47698" marT="0" marB="0"/>
                </a:tc>
                <a:tc gridSpan="2">
                  <a:txBody>
                    <a:bodyPr/>
                    <a:lstStyle/>
                    <a:p>
                      <a:pPr marL="0" marR="0">
                        <a:lnSpc>
                          <a:spcPct val="115000"/>
                        </a:lnSpc>
                        <a:spcBef>
                          <a:spcPts val="0"/>
                        </a:spcBef>
                        <a:spcAft>
                          <a:spcPts val="1000"/>
                        </a:spcAft>
                      </a:pPr>
                      <a:r>
                        <a:rPr lang="en-IN" sz="1100">
                          <a:effectLst/>
                        </a:rPr>
                        <a:t>0.83</a:t>
                      </a:r>
                      <a:endParaRPr lang="en-US" sz="1100">
                        <a:effectLst/>
                        <a:latin typeface="Calibri"/>
                        <a:ea typeface="Calibri"/>
                        <a:cs typeface="Times New Roman"/>
                      </a:endParaRPr>
                    </a:p>
                  </a:txBody>
                  <a:tcPr marL="47698" marR="47698" marT="0" marB="0"/>
                </a:tc>
                <a:tc hMerge="1">
                  <a:txBody>
                    <a:bodyPr/>
                    <a:lstStyle/>
                    <a:p>
                      <a:endParaRPr lang="en-US"/>
                    </a:p>
                  </a:txBody>
                  <a:tcPr/>
                </a:tc>
                <a:tc>
                  <a:txBody>
                    <a:bodyPr/>
                    <a:lstStyle/>
                    <a:p>
                      <a:pPr marL="0" marR="0">
                        <a:lnSpc>
                          <a:spcPct val="115000"/>
                        </a:lnSpc>
                        <a:spcBef>
                          <a:spcPts val="0"/>
                        </a:spcBef>
                        <a:spcAft>
                          <a:spcPts val="1000"/>
                        </a:spcAft>
                      </a:pPr>
                      <a:r>
                        <a:rPr lang="en-IN" sz="1100">
                          <a:effectLst/>
                        </a:rPr>
                        <a:t>0.00000000028400476175</a:t>
                      </a:r>
                      <a:endParaRPr lang="en-US" sz="1100">
                        <a:effectLst/>
                        <a:latin typeface="Calibri"/>
                        <a:ea typeface="Calibri"/>
                        <a:cs typeface="Times New Roman"/>
                      </a:endParaRPr>
                    </a:p>
                  </a:txBody>
                  <a:tcPr marL="47698" marR="47698" marT="0" marB="0"/>
                </a:tc>
                <a:tc>
                  <a:txBody>
                    <a:bodyPr/>
                    <a:lstStyle/>
                    <a:p>
                      <a:pPr marL="0" marR="0">
                        <a:lnSpc>
                          <a:spcPct val="115000"/>
                        </a:lnSpc>
                        <a:spcBef>
                          <a:spcPts val="0"/>
                        </a:spcBef>
                        <a:spcAft>
                          <a:spcPts val="1000"/>
                        </a:spcAft>
                      </a:pPr>
                      <a:r>
                        <a:rPr lang="en-IN" sz="1100">
                          <a:effectLst/>
                        </a:rPr>
                        <a:t>0.00000000067</a:t>
                      </a:r>
                      <a:endParaRPr lang="en-US" sz="1100">
                        <a:effectLst/>
                        <a:latin typeface="Calibri"/>
                        <a:ea typeface="Calibri"/>
                        <a:cs typeface="Times New Roman"/>
                      </a:endParaRPr>
                    </a:p>
                  </a:txBody>
                  <a:tcPr marL="47698" marR="47698" marT="0" marB="0"/>
                </a:tc>
                <a:extLst>
                  <a:ext uri="{0D108BD9-81ED-4DB2-BD59-A6C34878D82A}">
                    <a16:rowId xmlns:a16="http://schemas.microsoft.com/office/drawing/2014/main" val="10007"/>
                  </a:ext>
                </a:extLst>
              </a:tr>
              <a:tr h="381000">
                <a:tc>
                  <a:txBody>
                    <a:bodyPr/>
                    <a:lstStyle/>
                    <a:p>
                      <a:pPr marL="0" marR="0" algn="just">
                        <a:lnSpc>
                          <a:spcPct val="115000"/>
                        </a:lnSpc>
                        <a:spcBef>
                          <a:spcPts val="0"/>
                        </a:spcBef>
                        <a:spcAft>
                          <a:spcPts val="0"/>
                        </a:spcAft>
                      </a:pPr>
                      <a:r>
                        <a:rPr lang="en-IN" sz="1100">
                          <a:effectLst/>
                        </a:rPr>
                        <a:t>Total </a:t>
                      </a:r>
                      <a:endParaRPr lang="en-US" sz="1100">
                        <a:effectLst/>
                        <a:latin typeface="Calibri"/>
                        <a:ea typeface="Calibri"/>
                        <a:cs typeface="Times New Roman"/>
                      </a:endParaRPr>
                    </a:p>
                  </a:txBody>
                  <a:tcPr marL="47698" marR="47698" marT="0" marB="0" anchor="b"/>
                </a:tc>
                <a:tc>
                  <a:txBody>
                    <a:bodyPr/>
                    <a:lstStyle/>
                    <a:p>
                      <a:pPr marL="0" marR="0">
                        <a:lnSpc>
                          <a:spcPct val="115000"/>
                        </a:lnSpc>
                        <a:spcBef>
                          <a:spcPts val="0"/>
                        </a:spcBef>
                        <a:spcAft>
                          <a:spcPts val="1000"/>
                        </a:spcAft>
                      </a:pPr>
                      <a:r>
                        <a:rPr lang="en-IN" sz="1100">
                          <a:effectLst/>
                        </a:rPr>
                        <a:t>0.95</a:t>
                      </a:r>
                      <a:endParaRPr lang="en-US" sz="1100">
                        <a:effectLst/>
                        <a:latin typeface="Calibri"/>
                        <a:ea typeface="Calibri"/>
                        <a:cs typeface="Times New Roman"/>
                      </a:endParaRPr>
                    </a:p>
                  </a:txBody>
                  <a:tcPr marL="47698" marR="47698" marT="0" marB="0"/>
                </a:tc>
                <a:tc>
                  <a:txBody>
                    <a:bodyPr/>
                    <a:lstStyle/>
                    <a:p>
                      <a:pPr marL="0" marR="0">
                        <a:lnSpc>
                          <a:spcPct val="115000"/>
                        </a:lnSpc>
                        <a:spcBef>
                          <a:spcPts val="0"/>
                        </a:spcBef>
                        <a:spcAft>
                          <a:spcPts val="1000"/>
                        </a:spcAft>
                      </a:pPr>
                      <a:r>
                        <a:rPr lang="en-IN" sz="1100">
                          <a:effectLst/>
                        </a:rPr>
                        <a:t>0.91</a:t>
                      </a:r>
                      <a:endParaRPr lang="en-US" sz="1100">
                        <a:effectLst/>
                        <a:latin typeface="Calibri"/>
                        <a:ea typeface="Calibri"/>
                        <a:cs typeface="Times New Roman"/>
                      </a:endParaRPr>
                    </a:p>
                  </a:txBody>
                  <a:tcPr marL="47698" marR="47698" marT="0" marB="0"/>
                </a:tc>
                <a:tc gridSpan="2">
                  <a:txBody>
                    <a:bodyPr/>
                    <a:lstStyle/>
                    <a:p>
                      <a:pPr marL="0" marR="0">
                        <a:lnSpc>
                          <a:spcPct val="115000"/>
                        </a:lnSpc>
                        <a:spcBef>
                          <a:spcPts val="0"/>
                        </a:spcBef>
                        <a:spcAft>
                          <a:spcPts val="1000"/>
                        </a:spcAft>
                      </a:pPr>
                      <a:r>
                        <a:rPr lang="en-IN" sz="1100">
                          <a:effectLst/>
                        </a:rPr>
                        <a:t>0.90</a:t>
                      </a:r>
                      <a:endParaRPr lang="en-US" sz="1100">
                        <a:effectLst/>
                        <a:latin typeface="Calibri"/>
                        <a:ea typeface="Calibri"/>
                        <a:cs typeface="Times New Roman"/>
                      </a:endParaRPr>
                    </a:p>
                  </a:txBody>
                  <a:tcPr marL="47698" marR="47698" marT="0" marB="0"/>
                </a:tc>
                <a:tc hMerge="1">
                  <a:txBody>
                    <a:bodyPr/>
                    <a:lstStyle/>
                    <a:p>
                      <a:endParaRPr lang="en-US"/>
                    </a:p>
                  </a:txBody>
                  <a:tcPr/>
                </a:tc>
                <a:tc>
                  <a:txBody>
                    <a:bodyPr/>
                    <a:lstStyle/>
                    <a:p>
                      <a:pPr marL="0" marR="0">
                        <a:lnSpc>
                          <a:spcPct val="115000"/>
                        </a:lnSpc>
                        <a:spcBef>
                          <a:spcPts val="0"/>
                        </a:spcBef>
                        <a:spcAft>
                          <a:spcPts val="1000"/>
                        </a:spcAft>
                      </a:pPr>
                      <a:r>
                        <a:rPr lang="en-IN" sz="1100">
                          <a:effectLst/>
                        </a:rPr>
                        <a:t>0.00000000002567689798</a:t>
                      </a:r>
                      <a:endParaRPr lang="en-US" sz="1100">
                        <a:effectLst/>
                        <a:latin typeface="Calibri"/>
                        <a:ea typeface="Calibri"/>
                        <a:cs typeface="Times New Roman"/>
                      </a:endParaRPr>
                    </a:p>
                  </a:txBody>
                  <a:tcPr marL="47698" marR="47698" marT="0" marB="0"/>
                </a:tc>
                <a:tc>
                  <a:txBody>
                    <a:bodyPr/>
                    <a:lstStyle/>
                    <a:p>
                      <a:pPr marL="0" marR="0">
                        <a:lnSpc>
                          <a:spcPct val="115000"/>
                        </a:lnSpc>
                        <a:spcBef>
                          <a:spcPts val="0"/>
                        </a:spcBef>
                        <a:spcAft>
                          <a:spcPts val="1000"/>
                        </a:spcAft>
                      </a:pPr>
                      <a:r>
                        <a:rPr lang="en-IN" sz="1100">
                          <a:effectLst/>
                        </a:rPr>
                        <a:t>0.000000000054</a:t>
                      </a:r>
                      <a:endParaRPr lang="en-US" sz="1100">
                        <a:effectLst/>
                        <a:latin typeface="Calibri"/>
                        <a:ea typeface="Calibri"/>
                        <a:cs typeface="Times New Roman"/>
                      </a:endParaRPr>
                    </a:p>
                  </a:txBody>
                  <a:tcPr marL="47698" marR="47698" marT="0" marB="0"/>
                </a:tc>
                <a:extLst>
                  <a:ext uri="{0D108BD9-81ED-4DB2-BD59-A6C34878D82A}">
                    <a16:rowId xmlns:a16="http://schemas.microsoft.com/office/drawing/2014/main" val="10008"/>
                  </a:ext>
                </a:extLst>
              </a:tr>
              <a:tr h="914400">
                <a:tc gridSpan="7">
                  <a:txBody>
                    <a:bodyPr/>
                    <a:lstStyle/>
                    <a:p>
                      <a:pPr marL="0" marR="0" algn="l">
                        <a:lnSpc>
                          <a:spcPct val="115000"/>
                        </a:lnSpc>
                        <a:spcBef>
                          <a:spcPts val="0"/>
                        </a:spcBef>
                        <a:spcAft>
                          <a:spcPts val="0"/>
                        </a:spcAft>
                      </a:pPr>
                      <a:r>
                        <a:rPr lang="en-IN" sz="1100" dirty="0">
                          <a:effectLst/>
                        </a:rPr>
                        <a:t>R</a:t>
                      </a:r>
                      <a:r>
                        <a:rPr lang="en-IN" sz="1100" dirty="0">
                          <a:effectLst/>
                          <a:sym typeface="Wingdings"/>
                        </a:rPr>
                        <a:t></a:t>
                      </a:r>
                      <a:r>
                        <a:rPr lang="en-IN" sz="1100" dirty="0">
                          <a:effectLst/>
                        </a:rPr>
                        <a:t> Correlation Coefficient; </a:t>
                      </a:r>
                      <a:endParaRPr lang="en-IN" sz="1100" dirty="0" smtClean="0">
                        <a:effectLst/>
                      </a:endParaRPr>
                    </a:p>
                    <a:p>
                      <a:pPr marL="0" marR="0" algn="l">
                        <a:lnSpc>
                          <a:spcPct val="115000"/>
                        </a:lnSpc>
                        <a:spcBef>
                          <a:spcPts val="0"/>
                        </a:spcBef>
                        <a:spcAft>
                          <a:spcPts val="0"/>
                        </a:spcAft>
                      </a:pPr>
                      <a:r>
                        <a:rPr lang="en-IN" sz="1100" dirty="0" smtClean="0">
                          <a:effectLst/>
                        </a:rPr>
                        <a:t>R</a:t>
                      </a:r>
                      <a:r>
                        <a:rPr lang="en-IN" sz="1100" baseline="30000" dirty="0" smtClean="0">
                          <a:effectLst/>
                        </a:rPr>
                        <a:t>2</a:t>
                      </a:r>
                      <a:r>
                        <a:rPr lang="en-IN" sz="1100" dirty="0" smtClean="0">
                          <a:effectLst/>
                        </a:rPr>
                        <a:t> </a:t>
                      </a:r>
                      <a:r>
                        <a:rPr lang="en-IN" sz="1100" dirty="0">
                          <a:effectLst/>
                          <a:sym typeface="Wingdings"/>
                        </a:rPr>
                        <a:t></a:t>
                      </a:r>
                      <a:r>
                        <a:rPr lang="en-IN" sz="1100" dirty="0">
                          <a:effectLst/>
                        </a:rPr>
                        <a:t>Coefficient of Determination </a:t>
                      </a:r>
                      <a:endParaRPr lang="en-IN" sz="1100" dirty="0" smtClean="0">
                        <a:effectLst/>
                      </a:endParaRPr>
                    </a:p>
                    <a:p>
                      <a:pPr marL="0" marR="0" algn="l">
                        <a:lnSpc>
                          <a:spcPct val="115000"/>
                        </a:lnSpc>
                        <a:spcBef>
                          <a:spcPts val="0"/>
                        </a:spcBef>
                        <a:spcAft>
                          <a:spcPts val="0"/>
                        </a:spcAft>
                      </a:pPr>
                      <a:r>
                        <a:rPr lang="en-IN" sz="1100" dirty="0" err="1" smtClean="0">
                          <a:effectLst/>
                        </a:rPr>
                        <a:t>Adj</a:t>
                      </a:r>
                      <a:r>
                        <a:rPr lang="en-IN" sz="1100" dirty="0" smtClean="0">
                          <a:effectLst/>
                        </a:rPr>
                        <a:t> </a:t>
                      </a:r>
                      <a:r>
                        <a:rPr lang="en-IN" sz="1100" dirty="0">
                          <a:effectLst/>
                        </a:rPr>
                        <a:t>R</a:t>
                      </a:r>
                      <a:r>
                        <a:rPr lang="en-IN" sz="1100" baseline="30000" dirty="0">
                          <a:effectLst/>
                        </a:rPr>
                        <a:t>2</a:t>
                      </a:r>
                      <a:r>
                        <a:rPr lang="en-IN" sz="1100" baseline="30000" dirty="0">
                          <a:effectLst/>
                          <a:sym typeface="Wingdings"/>
                        </a:rPr>
                        <a:t></a:t>
                      </a:r>
                      <a:r>
                        <a:rPr lang="en-IN" sz="1100" dirty="0">
                          <a:effectLst/>
                        </a:rPr>
                        <a:t>Adjusted R</a:t>
                      </a:r>
                      <a:r>
                        <a:rPr lang="en-IN" sz="1100" baseline="30000" dirty="0">
                          <a:effectLst/>
                        </a:rPr>
                        <a:t>2</a:t>
                      </a:r>
                      <a:r>
                        <a:rPr lang="en-IN" sz="1100" dirty="0">
                          <a:effectLst/>
                        </a:rPr>
                        <a:t>(more than 1 variable) ; </a:t>
                      </a:r>
                      <a:endParaRPr lang="en-IN" sz="1100" dirty="0" smtClean="0">
                        <a:effectLst/>
                      </a:endParaRPr>
                    </a:p>
                    <a:p>
                      <a:pPr marL="0" marR="0" algn="l">
                        <a:lnSpc>
                          <a:spcPct val="115000"/>
                        </a:lnSpc>
                        <a:spcBef>
                          <a:spcPts val="0"/>
                        </a:spcBef>
                        <a:spcAft>
                          <a:spcPts val="0"/>
                        </a:spcAft>
                      </a:pPr>
                      <a:r>
                        <a:rPr lang="en-IN" sz="1100" dirty="0" smtClean="0">
                          <a:effectLst/>
                        </a:rPr>
                        <a:t>SE</a:t>
                      </a:r>
                      <a:r>
                        <a:rPr lang="en-IN" sz="1100" dirty="0">
                          <a:effectLst/>
                          <a:sym typeface="Wingdings"/>
                        </a:rPr>
                        <a:t></a:t>
                      </a:r>
                      <a:r>
                        <a:rPr lang="en-IN" sz="1100" dirty="0">
                          <a:effectLst/>
                        </a:rPr>
                        <a:t> Standard Error (Regression) ;</a:t>
                      </a:r>
                      <a:endParaRPr lang="en-US" sz="1100" dirty="0">
                        <a:effectLst/>
                      </a:endParaRPr>
                    </a:p>
                    <a:p>
                      <a:pPr marL="0" marR="0" algn="l">
                        <a:lnSpc>
                          <a:spcPct val="115000"/>
                        </a:lnSpc>
                        <a:spcBef>
                          <a:spcPts val="0"/>
                        </a:spcBef>
                        <a:spcAft>
                          <a:spcPts val="0"/>
                        </a:spcAft>
                      </a:pPr>
                      <a:r>
                        <a:rPr lang="en-IN" sz="1100" dirty="0">
                          <a:effectLst/>
                        </a:rPr>
                        <a:t>Total </a:t>
                      </a:r>
                      <a:r>
                        <a:rPr lang="en-IN" sz="1100" dirty="0">
                          <a:effectLst/>
                          <a:sym typeface="Wingdings"/>
                        </a:rPr>
                        <a:t></a:t>
                      </a:r>
                      <a:r>
                        <a:rPr lang="en-IN" sz="1100" dirty="0">
                          <a:effectLst/>
                        </a:rPr>
                        <a:t> GDP(t) + GERD(t-1)+EDP(t-2)</a:t>
                      </a:r>
                      <a:endParaRPr lang="en-US" sz="1100" dirty="0">
                        <a:effectLst/>
                        <a:latin typeface="Calibri"/>
                        <a:ea typeface="Calibri"/>
                        <a:cs typeface="Times New Roman"/>
                      </a:endParaRPr>
                    </a:p>
                  </a:txBody>
                  <a:tcPr marL="47698" marR="47698" marT="0"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642238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7162800" cy="286512"/>
          </a:xfrm>
        </p:spPr>
        <p:txBody>
          <a:bodyPr>
            <a:normAutofit/>
          </a:bodyPr>
          <a:lstStyle/>
          <a:p>
            <a:r>
              <a:rPr lang="en-US" sz="1400" b="1" dirty="0" smtClean="0"/>
              <a:t>Table 8: Actual Vs Predicted Fitted value for the number of Global Agricultural Publications</a:t>
            </a:r>
            <a:endParaRPr lang="en-IN" sz="1400" dirty="0"/>
          </a:p>
        </p:txBody>
      </p:sp>
      <p:sp>
        <p:nvSpPr>
          <p:cNvPr id="3" name="Content Placeholder 2"/>
          <p:cNvSpPr>
            <a:spLocks noGrp="1"/>
          </p:cNvSpPr>
          <p:nvPr>
            <p:ph idx="1"/>
          </p:nvPr>
        </p:nvSpPr>
        <p:spPr>
          <a:xfrm>
            <a:off x="3733800" y="838200"/>
            <a:ext cx="5334000" cy="1600200"/>
          </a:xfrm>
        </p:spPr>
        <p:txBody>
          <a:bodyPr>
            <a:normAutofit/>
          </a:bodyPr>
          <a:lstStyle/>
          <a:p>
            <a:pPr algn="just"/>
            <a:r>
              <a:rPr lang="en-IN" sz="1200" dirty="0" smtClean="0"/>
              <a:t>It is </a:t>
            </a:r>
            <a:r>
              <a:rPr lang="en-IN" sz="1200" dirty="0" smtClean="0"/>
              <a:t>inferred </a:t>
            </a:r>
            <a:r>
              <a:rPr lang="en-IN" sz="1200" dirty="0" smtClean="0"/>
              <a:t>from the graph and table that the empirical formula devised using various indicators can be used to predict the number of publications.</a:t>
            </a:r>
          </a:p>
          <a:p>
            <a:pPr algn="just"/>
            <a:r>
              <a:rPr lang="en-IN" sz="1200" dirty="0" smtClean="0"/>
              <a:t>It can be interpreted from the data that the research output depends on GDP of the present year, GERD of the previous year and EDP of last second year in both the cases. It is obvious that the as GDP value increase the publication count also increases, thereby relating both the Publication count and Economic Indicators. </a:t>
            </a:r>
            <a:endParaRPr lang="en-IN" sz="1200" dirty="0"/>
          </a:p>
        </p:txBody>
      </p:sp>
      <p:graphicFrame>
        <p:nvGraphicFramePr>
          <p:cNvPr id="4" name="Table 3"/>
          <p:cNvGraphicFramePr>
            <a:graphicFrameLocks noGrp="1"/>
          </p:cNvGraphicFramePr>
          <p:nvPr>
            <p:extLst>
              <p:ext uri="{D42A27DB-BD31-4B8C-83A1-F6EECF244321}">
                <p14:modId xmlns:p14="http://schemas.microsoft.com/office/powerpoint/2010/main" val="2138130093"/>
              </p:ext>
            </p:extLst>
          </p:nvPr>
        </p:nvGraphicFramePr>
        <p:xfrm>
          <a:off x="762000" y="762000"/>
          <a:ext cx="2666999" cy="4030980"/>
        </p:xfrm>
        <a:graphic>
          <a:graphicData uri="http://schemas.openxmlformats.org/drawingml/2006/table">
            <a:tbl>
              <a:tblPr firstRow="1" firstCol="1" bandRow="1">
                <a:tableStyleId>{5C22544A-7EE6-4342-B048-85BDC9FD1C3A}</a:tableStyleId>
              </a:tblPr>
              <a:tblGrid>
                <a:gridCol w="589547">
                  <a:extLst>
                    <a:ext uri="{9D8B030D-6E8A-4147-A177-3AD203B41FA5}">
                      <a16:colId xmlns:a16="http://schemas.microsoft.com/office/drawing/2014/main" val="20000"/>
                    </a:ext>
                  </a:extLst>
                </a:gridCol>
                <a:gridCol w="1111430">
                  <a:extLst>
                    <a:ext uri="{9D8B030D-6E8A-4147-A177-3AD203B41FA5}">
                      <a16:colId xmlns:a16="http://schemas.microsoft.com/office/drawing/2014/main" val="20001"/>
                    </a:ext>
                  </a:extLst>
                </a:gridCol>
                <a:gridCol w="966022">
                  <a:extLst>
                    <a:ext uri="{9D8B030D-6E8A-4147-A177-3AD203B41FA5}">
                      <a16:colId xmlns:a16="http://schemas.microsoft.com/office/drawing/2014/main" val="20002"/>
                    </a:ext>
                  </a:extLst>
                </a:gridCol>
              </a:tblGrid>
              <a:tr h="349321">
                <a:tc>
                  <a:txBody>
                    <a:bodyPr/>
                    <a:lstStyle/>
                    <a:p>
                      <a:pPr marL="0" marR="0" algn="l">
                        <a:lnSpc>
                          <a:spcPct val="115000"/>
                        </a:lnSpc>
                        <a:spcBef>
                          <a:spcPts val="0"/>
                        </a:spcBef>
                        <a:spcAft>
                          <a:spcPts val="0"/>
                        </a:spcAft>
                      </a:pPr>
                      <a:r>
                        <a:rPr lang="en-IN" sz="1000" dirty="0">
                          <a:effectLst/>
                        </a:rPr>
                        <a:t>Year</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Predicted  Publication</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Observed Publication</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0"/>
                  </a:ext>
                </a:extLst>
              </a:tr>
              <a:tr h="168423">
                <a:tc>
                  <a:txBody>
                    <a:bodyPr/>
                    <a:lstStyle/>
                    <a:p>
                      <a:pPr marL="0" marR="0" algn="l">
                        <a:lnSpc>
                          <a:spcPct val="115000"/>
                        </a:lnSpc>
                        <a:spcBef>
                          <a:spcPts val="0"/>
                        </a:spcBef>
                        <a:spcAft>
                          <a:spcPts val="0"/>
                        </a:spcAft>
                      </a:pPr>
                      <a:r>
                        <a:rPr lang="en-IN" sz="1000">
                          <a:effectLst/>
                        </a:rPr>
                        <a:t>1998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13039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13039</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1"/>
                  </a:ext>
                </a:extLst>
              </a:tr>
              <a:tr h="168423">
                <a:tc>
                  <a:txBody>
                    <a:bodyPr/>
                    <a:lstStyle/>
                    <a:p>
                      <a:pPr marL="0" marR="0" algn="l">
                        <a:lnSpc>
                          <a:spcPct val="115000"/>
                        </a:lnSpc>
                        <a:spcBef>
                          <a:spcPts val="0"/>
                        </a:spcBef>
                        <a:spcAft>
                          <a:spcPts val="0"/>
                        </a:spcAft>
                      </a:pPr>
                      <a:r>
                        <a:rPr lang="en-IN" sz="1000">
                          <a:effectLst/>
                        </a:rPr>
                        <a:t>1999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18415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17551</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2"/>
                  </a:ext>
                </a:extLst>
              </a:tr>
              <a:tr h="168423">
                <a:tc>
                  <a:txBody>
                    <a:bodyPr/>
                    <a:lstStyle/>
                    <a:p>
                      <a:pPr marL="0" marR="0" algn="l">
                        <a:lnSpc>
                          <a:spcPct val="115000"/>
                        </a:lnSpc>
                        <a:spcBef>
                          <a:spcPts val="0"/>
                        </a:spcBef>
                        <a:spcAft>
                          <a:spcPts val="0"/>
                        </a:spcAft>
                      </a:pPr>
                      <a:r>
                        <a:rPr lang="en-IN" sz="1000">
                          <a:effectLst/>
                        </a:rPr>
                        <a:t>2000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18804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17807</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3"/>
                  </a:ext>
                </a:extLst>
              </a:tr>
              <a:tr h="168423">
                <a:tc>
                  <a:txBody>
                    <a:bodyPr/>
                    <a:lstStyle/>
                    <a:p>
                      <a:pPr marL="0" marR="0" algn="l">
                        <a:lnSpc>
                          <a:spcPct val="115000"/>
                        </a:lnSpc>
                        <a:spcBef>
                          <a:spcPts val="0"/>
                        </a:spcBef>
                        <a:spcAft>
                          <a:spcPts val="0"/>
                        </a:spcAft>
                      </a:pPr>
                      <a:r>
                        <a:rPr lang="en-IN" sz="1000">
                          <a:effectLst/>
                        </a:rPr>
                        <a:t>2001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19160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18004</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4"/>
                  </a:ext>
                </a:extLst>
              </a:tr>
              <a:tr h="168423">
                <a:tc>
                  <a:txBody>
                    <a:bodyPr/>
                    <a:lstStyle/>
                    <a:p>
                      <a:pPr marL="0" marR="0" algn="l">
                        <a:lnSpc>
                          <a:spcPct val="115000"/>
                        </a:lnSpc>
                        <a:spcBef>
                          <a:spcPts val="0"/>
                        </a:spcBef>
                        <a:spcAft>
                          <a:spcPts val="0"/>
                        </a:spcAft>
                      </a:pPr>
                      <a:r>
                        <a:rPr lang="en-IN" sz="1000">
                          <a:effectLst/>
                        </a:rPr>
                        <a:t>2002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19164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18191</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5"/>
                  </a:ext>
                </a:extLst>
              </a:tr>
              <a:tr h="168423">
                <a:tc>
                  <a:txBody>
                    <a:bodyPr/>
                    <a:lstStyle/>
                    <a:p>
                      <a:pPr marL="0" marR="0" algn="l">
                        <a:lnSpc>
                          <a:spcPct val="115000"/>
                        </a:lnSpc>
                        <a:spcBef>
                          <a:spcPts val="0"/>
                        </a:spcBef>
                        <a:spcAft>
                          <a:spcPts val="0"/>
                        </a:spcAft>
                      </a:pPr>
                      <a:r>
                        <a:rPr lang="en-IN" sz="1000">
                          <a:effectLst/>
                        </a:rPr>
                        <a:t>2003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19527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18193</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6"/>
                  </a:ext>
                </a:extLst>
              </a:tr>
              <a:tr h="168423">
                <a:tc>
                  <a:txBody>
                    <a:bodyPr/>
                    <a:lstStyle/>
                    <a:p>
                      <a:pPr marL="0" marR="0" algn="l">
                        <a:lnSpc>
                          <a:spcPct val="115000"/>
                        </a:lnSpc>
                        <a:spcBef>
                          <a:spcPts val="0"/>
                        </a:spcBef>
                        <a:spcAft>
                          <a:spcPts val="0"/>
                        </a:spcAft>
                      </a:pPr>
                      <a:r>
                        <a:rPr lang="en-IN" sz="1000">
                          <a:effectLst/>
                        </a:rPr>
                        <a:t>2004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21051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19150</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7"/>
                  </a:ext>
                </a:extLst>
              </a:tr>
              <a:tr h="168423">
                <a:tc>
                  <a:txBody>
                    <a:bodyPr/>
                    <a:lstStyle/>
                    <a:p>
                      <a:pPr marL="0" marR="0" algn="l">
                        <a:lnSpc>
                          <a:spcPct val="115000"/>
                        </a:lnSpc>
                        <a:spcBef>
                          <a:spcPts val="0"/>
                        </a:spcBef>
                        <a:spcAft>
                          <a:spcPts val="0"/>
                        </a:spcAft>
                      </a:pPr>
                      <a:r>
                        <a:rPr lang="en-IN" sz="1000">
                          <a:effectLst/>
                        </a:rPr>
                        <a:t>2005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22820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25579</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8"/>
                  </a:ext>
                </a:extLst>
              </a:tr>
              <a:tr h="168423">
                <a:tc>
                  <a:txBody>
                    <a:bodyPr/>
                    <a:lstStyle/>
                    <a:p>
                      <a:pPr marL="0" marR="0" algn="l">
                        <a:lnSpc>
                          <a:spcPct val="115000"/>
                        </a:lnSpc>
                        <a:spcBef>
                          <a:spcPts val="0"/>
                        </a:spcBef>
                        <a:spcAft>
                          <a:spcPts val="0"/>
                        </a:spcAft>
                      </a:pPr>
                      <a:r>
                        <a:rPr lang="en-IN" sz="1000">
                          <a:effectLst/>
                        </a:rPr>
                        <a:t>2006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24320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25760</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09"/>
                  </a:ext>
                </a:extLst>
              </a:tr>
              <a:tr h="168423">
                <a:tc>
                  <a:txBody>
                    <a:bodyPr/>
                    <a:lstStyle/>
                    <a:p>
                      <a:pPr marL="0" marR="0" algn="l">
                        <a:lnSpc>
                          <a:spcPct val="115000"/>
                        </a:lnSpc>
                        <a:spcBef>
                          <a:spcPts val="0"/>
                        </a:spcBef>
                        <a:spcAft>
                          <a:spcPts val="0"/>
                        </a:spcAft>
                      </a:pPr>
                      <a:r>
                        <a:rPr lang="en-IN" sz="1000">
                          <a:effectLst/>
                        </a:rPr>
                        <a:t>2007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25771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26537</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0"/>
                  </a:ext>
                </a:extLst>
              </a:tr>
              <a:tr h="168423">
                <a:tc>
                  <a:txBody>
                    <a:bodyPr/>
                    <a:lstStyle/>
                    <a:p>
                      <a:pPr marL="0" marR="0" algn="l">
                        <a:lnSpc>
                          <a:spcPct val="115000"/>
                        </a:lnSpc>
                        <a:spcBef>
                          <a:spcPts val="0"/>
                        </a:spcBef>
                        <a:spcAft>
                          <a:spcPts val="0"/>
                        </a:spcAft>
                      </a:pPr>
                      <a:r>
                        <a:rPr lang="en-IN" sz="1000">
                          <a:effectLst/>
                        </a:rPr>
                        <a:t>2008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28173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30518</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1"/>
                  </a:ext>
                </a:extLst>
              </a:tr>
              <a:tr h="168423">
                <a:tc>
                  <a:txBody>
                    <a:bodyPr/>
                    <a:lstStyle/>
                    <a:p>
                      <a:pPr marL="0" marR="0" algn="l">
                        <a:lnSpc>
                          <a:spcPct val="115000"/>
                        </a:lnSpc>
                        <a:spcBef>
                          <a:spcPts val="0"/>
                        </a:spcBef>
                        <a:spcAft>
                          <a:spcPts val="0"/>
                        </a:spcAft>
                      </a:pPr>
                      <a:r>
                        <a:rPr lang="en-IN" sz="1000">
                          <a:effectLst/>
                        </a:rPr>
                        <a:t>2009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30320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31314</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2"/>
                  </a:ext>
                </a:extLst>
              </a:tr>
              <a:tr h="168423">
                <a:tc>
                  <a:txBody>
                    <a:bodyPr/>
                    <a:lstStyle/>
                    <a:p>
                      <a:pPr marL="0" marR="0" algn="l">
                        <a:lnSpc>
                          <a:spcPct val="115000"/>
                        </a:lnSpc>
                        <a:spcBef>
                          <a:spcPts val="0"/>
                        </a:spcBef>
                        <a:spcAft>
                          <a:spcPts val="0"/>
                        </a:spcAft>
                      </a:pPr>
                      <a:r>
                        <a:rPr lang="en-IN" sz="1000">
                          <a:effectLst/>
                        </a:rPr>
                        <a:t>2010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29544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32238</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3"/>
                  </a:ext>
                </a:extLst>
              </a:tr>
              <a:tr h="168423">
                <a:tc>
                  <a:txBody>
                    <a:bodyPr/>
                    <a:lstStyle/>
                    <a:p>
                      <a:pPr marL="0" marR="0" algn="l">
                        <a:lnSpc>
                          <a:spcPct val="115000"/>
                        </a:lnSpc>
                        <a:spcBef>
                          <a:spcPts val="0"/>
                        </a:spcBef>
                        <a:spcAft>
                          <a:spcPts val="0"/>
                        </a:spcAft>
                      </a:pPr>
                      <a:r>
                        <a:rPr lang="en-IN" sz="1000">
                          <a:effectLst/>
                        </a:rPr>
                        <a:t>2011</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31918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32798</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4"/>
                  </a:ext>
                </a:extLst>
              </a:tr>
              <a:tr h="168423">
                <a:tc>
                  <a:txBody>
                    <a:bodyPr/>
                    <a:lstStyle/>
                    <a:p>
                      <a:pPr marL="0" marR="0" algn="l">
                        <a:lnSpc>
                          <a:spcPct val="115000"/>
                        </a:lnSpc>
                        <a:spcBef>
                          <a:spcPts val="0"/>
                        </a:spcBef>
                        <a:spcAft>
                          <a:spcPts val="0"/>
                        </a:spcAft>
                      </a:pPr>
                      <a:r>
                        <a:rPr lang="en-IN" sz="1000">
                          <a:effectLst/>
                        </a:rPr>
                        <a:t>2012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34197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32802</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5"/>
                  </a:ext>
                </a:extLst>
              </a:tr>
              <a:tr h="168423">
                <a:tc>
                  <a:txBody>
                    <a:bodyPr/>
                    <a:lstStyle/>
                    <a:p>
                      <a:pPr marL="0" marR="0" algn="l">
                        <a:lnSpc>
                          <a:spcPct val="115000"/>
                        </a:lnSpc>
                        <a:spcBef>
                          <a:spcPts val="0"/>
                        </a:spcBef>
                        <a:spcAft>
                          <a:spcPts val="0"/>
                        </a:spcAft>
                      </a:pPr>
                      <a:r>
                        <a:rPr lang="en-IN" sz="1000">
                          <a:effectLst/>
                        </a:rPr>
                        <a:t>2013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35115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33184</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6"/>
                  </a:ext>
                </a:extLst>
              </a:tr>
              <a:tr h="168423">
                <a:tc>
                  <a:txBody>
                    <a:bodyPr/>
                    <a:lstStyle/>
                    <a:p>
                      <a:pPr marL="0" marR="0" algn="l">
                        <a:lnSpc>
                          <a:spcPct val="115000"/>
                        </a:lnSpc>
                        <a:spcBef>
                          <a:spcPts val="0"/>
                        </a:spcBef>
                        <a:spcAft>
                          <a:spcPts val="0"/>
                        </a:spcAft>
                      </a:pPr>
                      <a:r>
                        <a:rPr lang="en-IN" sz="1000">
                          <a:effectLst/>
                        </a:rPr>
                        <a:t>2014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36058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33514</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7"/>
                  </a:ext>
                </a:extLst>
              </a:tr>
              <a:tr h="168423">
                <a:tc>
                  <a:txBody>
                    <a:bodyPr/>
                    <a:lstStyle/>
                    <a:p>
                      <a:pPr marL="0" marR="0" algn="l">
                        <a:lnSpc>
                          <a:spcPct val="115000"/>
                        </a:lnSpc>
                        <a:spcBef>
                          <a:spcPts val="0"/>
                        </a:spcBef>
                        <a:spcAft>
                          <a:spcPts val="0"/>
                        </a:spcAft>
                      </a:pPr>
                      <a:r>
                        <a:rPr lang="en-IN" sz="1000">
                          <a:effectLst/>
                        </a:rPr>
                        <a:t>2015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37022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33842</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8"/>
                  </a:ext>
                </a:extLst>
              </a:tr>
              <a:tr h="168423">
                <a:tc>
                  <a:txBody>
                    <a:bodyPr/>
                    <a:lstStyle/>
                    <a:p>
                      <a:pPr marL="0" marR="0" algn="l">
                        <a:lnSpc>
                          <a:spcPct val="115000"/>
                        </a:lnSpc>
                        <a:spcBef>
                          <a:spcPts val="0"/>
                        </a:spcBef>
                        <a:spcAft>
                          <a:spcPts val="0"/>
                        </a:spcAft>
                      </a:pPr>
                      <a:r>
                        <a:rPr lang="en-IN" sz="1000">
                          <a:effectLst/>
                        </a:rPr>
                        <a:t>2016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35642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35712</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19"/>
                  </a:ext>
                </a:extLst>
              </a:tr>
              <a:tr h="168423">
                <a:tc>
                  <a:txBody>
                    <a:bodyPr/>
                    <a:lstStyle/>
                    <a:p>
                      <a:pPr marL="0" marR="0" algn="l">
                        <a:lnSpc>
                          <a:spcPct val="115000"/>
                        </a:lnSpc>
                        <a:spcBef>
                          <a:spcPts val="0"/>
                        </a:spcBef>
                        <a:spcAft>
                          <a:spcPts val="0"/>
                        </a:spcAft>
                      </a:pPr>
                      <a:r>
                        <a:rPr lang="en-IN" sz="1000">
                          <a:effectLst/>
                        </a:rPr>
                        <a:t>2017</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36112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a:effectLst/>
                        </a:rPr>
                        <a:t>38117</a:t>
                      </a:r>
                      <a:endParaRPr lang="en-US" sz="1100">
                        <a:effectLst/>
                        <a:latin typeface="Calibri"/>
                        <a:ea typeface="Calibri"/>
                        <a:cs typeface="Times New Roman"/>
                      </a:endParaRPr>
                    </a:p>
                  </a:txBody>
                  <a:tcPr marL="68580" marR="68580" marT="0" marB="0" anchor="b"/>
                </a:tc>
                <a:extLst>
                  <a:ext uri="{0D108BD9-81ED-4DB2-BD59-A6C34878D82A}">
                    <a16:rowId xmlns:a16="http://schemas.microsoft.com/office/drawing/2014/main" val="10020"/>
                  </a:ext>
                </a:extLst>
              </a:tr>
              <a:tr h="168423">
                <a:tc>
                  <a:txBody>
                    <a:bodyPr/>
                    <a:lstStyle/>
                    <a:p>
                      <a:pPr marL="0" marR="0" algn="l">
                        <a:lnSpc>
                          <a:spcPct val="115000"/>
                        </a:lnSpc>
                        <a:spcBef>
                          <a:spcPts val="0"/>
                        </a:spcBef>
                        <a:spcAft>
                          <a:spcPts val="0"/>
                        </a:spcAft>
                      </a:pPr>
                      <a:r>
                        <a:rPr lang="en-IN" sz="1000" dirty="0">
                          <a:effectLst/>
                        </a:rPr>
                        <a:t>Total</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dirty="0">
                          <a:effectLst/>
                        </a:rPr>
                        <a:t> </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IN" sz="1000" dirty="0">
                          <a:effectLst/>
                        </a:rPr>
                        <a:t> </a:t>
                      </a:r>
                      <a:endParaRPr lang="en-US" sz="1100" dirty="0">
                        <a:effectLst/>
                        <a:latin typeface="Calibri"/>
                        <a:ea typeface="Calibri"/>
                        <a:cs typeface="Times New Roman"/>
                      </a:endParaRPr>
                    </a:p>
                  </a:txBody>
                  <a:tcPr marL="68580" marR="68580" marT="0" marB="0" anchor="b"/>
                </a:tc>
                <a:extLst>
                  <a:ext uri="{0D108BD9-81ED-4DB2-BD59-A6C34878D82A}">
                    <a16:rowId xmlns:a16="http://schemas.microsoft.com/office/drawing/2014/main" val="10021"/>
                  </a:ext>
                </a:extLst>
              </a:tr>
            </a:tbl>
          </a:graphicData>
        </a:graphic>
      </p:graphicFrame>
      <p:pic>
        <p:nvPicPr>
          <p:cNvPr id="5" name="Picture 4"/>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4648200" y="2510155"/>
            <a:ext cx="3336290" cy="2671445"/>
          </a:xfrm>
          <a:prstGeom prst="rect">
            <a:avLst/>
          </a:prstGeom>
          <a:noFill/>
        </p:spPr>
      </p:pic>
    </p:spTree>
    <p:extLst>
      <p:ext uri="{BB962C8B-B14F-4D97-AF65-F5344CB8AC3E}">
        <p14:creationId xmlns:p14="http://schemas.microsoft.com/office/powerpoint/2010/main" val="266112179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362712"/>
          </a:xfrm>
        </p:spPr>
        <p:txBody>
          <a:bodyPr>
            <a:normAutofit fontScale="90000"/>
          </a:bodyPr>
          <a:lstStyle/>
          <a:p>
            <a:r>
              <a:rPr lang="en-IN" sz="2800" b="1" dirty="0" smtClean="0"/>
              <a:t>CONCLUDING REMARKS</a:t>
            </a:r>
            <a:endParaRPr lang="en-IN" sz="2800" dirty="0"/>
          </a:p>
        </p:txBody>
      </p:sp>
      <p:sp>
        <p:nvSpPr>
          <p:cNvPr id="3" name="Content Placeholder 2"/>
          <p:cNvSpPr>
            <a:spLocks noGrp="1"/>
          </p:cNvSpPr>
          <p:nvPr>
            <p:ph idx="1"/>
          </p:nvPr>
        </p:nvSpPr>
        <p:spPr>
          <a:xfrm>
            <a:off x="457200" y="1143000"/>
            <a:ext cx="8229600" cy="4389120"/>
          </a:xfrm>
        </p:spPr>
        <p:txBody>
          <a:bodyPr>
            <a:noAutofit/>
          </a:bodyPr>
          <a:lstStyle/>
          <a:p>
            <a:pPr algn="just"/>
            <a:r>
              <a:rPr lang="en-IN" sz="1800" dirty="0" smtClean="0"/>
              <a:t>The relation between the GDP and number of publications show that there exists a linear relationship between these indicators. For most of the </a:t>
            </a:r>
            <a:r>
              <a:rPr lang="en-IN" sz="1800" dirty="0" err="1" smtClean="0"/>
              <a:t>countries,a</a:t>
            </a:r>
            <a:r>
              <a:rPr lang="en-IN" sz="1800" dirty="0" smtClean="0"/>
              <a:t> positive high correlation is seen. </a:t>
            </a:r>
          </a:p>
          <a:p>
            <a:pPr algn="just"/>
            <a:endParaRPr lang="en-IN" sz="1800" dirty="0"/>
          </a:p>
          <a:p>
            <a:pPr algn="just"/>
            <a:r>
              <a:rPr lang="en-IN" sz="1800" dirty="0" smtClean="0"/>
              <a:t>The correlation is significant between the economic indicators indicating that the higher the GDP higher the number of publications. The correlation coefficient among other indicators like GERD, EDP shows that the increase in budget in the Research and development results in an increase in the number of publications. </a:t>
            </a:r>
          </a:p>
          <a:p>
            <a:pPr marL="0" indent="0" algn="just">
              <a:buNone/>
            </a:pPr>
            <a:endParaRPr lang="en-IN" sz="1800" dirty="0" smtClean="0"/>
          </a:p>
          <a:p>
            <a:pPr algn="just"/>
            <a:r>
              <a:rPr lang="en-IN" sz="1800" dirty="0" smtClean="0"/>
              <a:t>This kind of studies helpful   to determine whether the budget allocation on R&amp;D or education can be used to predict the publication produced in any discipline This analytical technique helps the national/institutional setup to set appropriate and statistically supported benchmark requirements for researcher’s publication productivity. </a:t>
            </a:r>
          </a:p>
          <a:p>
            <a:pPr marL="0" indent="0">
              <a:buNone/>
            </a:pPr>
            <a:endParaRPr lang="en-IN" sz="1800" dirty="0" smtClean="0"/>
          </a:p>
        </p:txBody>
      </p:sp>
    </p:spTree>
    <p:extLst>
      <p:ext uri="{BB962C8B-B14F-4D97-AF65-F5344CB8AC3E}">
        <p14:creationId xmlns:p14="http://schemas.microsoft.com/office/powerpoint/2010/main" val="972076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176153" y="2967335"/>
            <a:ext cx="4791697" cy="923330"/>
          </a:xfrm>
          <a:prstGeom prst="rect">
            <a:avLst/>
          </a:prstGeom>
          <a:noFill/>
        </p:spPr>
        <p:txBody>
          <a:bodyPr wrap="none" lIns="91440" tIns="45720" rIns="91440" bIns="45720">
            <a:spAutoFit/>
          </a:bodyPr>
          <a:lstStyle/>
          <a:p>
            <a:pPr algn="ctr"/>
            <a:r>
              <a:rPr lang="en-US"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Thank YOU</a:t>
            </a:r>
            <a:endParaRPr lang="en-US"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1397" y="449818"/>
            <a:ext cx="2261196" cy="400110"/>
          </a:xfrm>
          <a:prstGeom prst="rect">
            <a:avLst/>
          </a:prstGeom>
        </p:spPr>
        <p:txBody>
          <a:bodyPr wrap="none">
            <a:spAutoFit/>
          </a:bodyPr>
          <a:lstStyle/>
          <a:p>
            <a:r>
              <a:rPr lang="en-IN" sz="2000" b="1" dirty="0">
                <a:solidFill>
                  <a:schemeClr val="accent3">
                    <a:lumMod val="50000"/>
                  </a:schemeClr>
                </a:solidFill>
              </a:rPr>
              <a:t>INTRODUCTION</a:t>
            </a:r>
          </a:p>
        </p:txBody>
      </p:sp>
      <p:sp>
        <p:nvSpPr>
          <p:cNvPr id="3" name="Rectangle 2"/>
          <p:cNvSpPr/>
          <p:nvPr/>
        </p:nvSpPr>
        <p:spPr>
          <a:xfrm>
            <a:off x="2133600" y="1447800"/>
            <a:ext cx="4724400" cy="4893647"/>
          </a:xfrm>
          <a:prstGeom prst="rect">
            <a:avLst/>
          </a:prstGeom>
        </p:spPr>
        <p:txBody>
          <a:bodyPr wrap="square">
            <a:spAutoFit/>
          </a:bodyPr>
          <a:lstStyle/>
          <a:p>
            <a:pPr marL="342900" indent="-342900" algn="just">
              <a:buFont typeface="Arial" panose="020B0604020202020204" pitchFamily="34" charset="0"/>
              <a:buChar char="•"/>
            </a:pPr>
            <a:r>
              <a:rPr lang="en-IN" sz="2400" b="1" dirty="0"/>
              <a:t>Agriculture</a:t>
            </a:r>
            <a:r>
              <a:rPr lang="en-IN" sz="2400" dirty="0"/>
              <a:t> called the </a:t>
            </a:r>
            <a:r>
              <a:rPr lang="en-IN" sz="2400" b="1" dirty="0"/>
              <a:t>backbone of </a:t>
            </a:r>
            <a:r>
              <a:rPr lang="en-IN" sz="2400" b="1" dirty="0" err="1"/>
              <a:t>indian</a:t>
            </a:r>
            <a:r>
              <a:rPr lang="en-IN" sz="2400" b="1" dirty="0"/>
              <a:t> economy</a:t>
            </a:r>
            <a:r>
              <a:rPr lang="en-IN" sz="2400" dirty="0"/>
              <a:t> because most of part of the </a:t>
            </a:r>
            <a:r>
              <a:rPr lang="en-IN" sz="2400" b="1" dirty="0" err="1"/>
              <a:t>india</a:t>
            </a:r>
            <a:r>
              <a:rPr lang="en-IN" sz="2400" dirty="0"/>
              <a:t> is related from village and villagers directly depend upon the </a:t>
            </a:r>
            <a:r>
              <a:rPr lang="en-IN" sz="2400" b="1" dirty="0"/>
              <a:t>farming</a:t>
            </a:r>
            <a:r>
              <a:rPr lang="en-IN" sz="2400" dirty="0"/>
              <a:t>. </a:t>
            </a:r>
            <a:r>
              <a:rPr lang="en-IN" sz="2400" dirty="0" err="1"/>
              <a:t>Approx</a:t>
            </a:r>
            <a:r>
              <a:rPr lang="en-IN" sz="2400" dirty="0"/>
              <a:t> 75% of </a:t>
            </a:r>
            <a:r>
              <a:rPr lang="en-IN" sz="2400" b="1" dirty="0" err="1"/>
              <a:t>india</a:t>
            </a:r>
            <a:r>
              <a:rPr lang="en-IN" sz="2400" dirty="0"/>
              <a:t> population depend on </a:t>
            </a:r>
            <a:r>
              <a:rPr lang="en-IN" sz="2400" b="1" dirty="0"/>
              <a:t>farming</a:t>
            </a:r>
            <a:r>
              <a:rPr lang="en-IN" sz="2400" dirty="0"/>
              <a:t>. </a:t>
            </a:r>
            <a:endParaRPr lang="en-IN" sz="2400" dirty="0" smtClean="0"/>
          </a:p>
          <a:p>
            <a:pPr marL="342900" indent="-342900" algn="just">
              <a:buFont typeface="Arial" panose="020B0604020202020204" pitchFamily="34" charset="0"/>
              <a:buChar char="•"/>
            </a:pPr>
            <a:r>
              <a:rPr lang="en-IN" sz="2400" b="1" dirty="0" smtClean="0"/>
              <a:t>Agriculture </a:t>
            </a:r>
            <a:r>
              <a:rPr lang="en-IN" sz="2400" b="1" dirty="0"/>
              <a:t>is the backbone</a:t>
            </a:r>
            <a:r>
              <a:rPr lang="en-IN" sz="2400" dirty="0"/>
              <a:t> of the </a:t>
            </a:r>
            <a:r>
              <a:rPr lang="en-IN" sz="2400" b="1" dirty="0"/>
              <a:t>Indian economy</a:t>
            </a:r>
            <a:r>
              <a:rPr lang="en-IN" sz="2400" dirty="0"/>
              <a:t> because 75 % of </a:t>
            </a:r>
            <a:r>
              <a:rPr lang="en-IN" sz="2400" b="1" dirty="0"/>
              <a:t>India's</a:t>
            </a:r>
            <a:r>
              <a:rPr lang="en-IN" sz="2400" dirty="0"/>
              <a:t> population depends on </a:t>
            </a:r>
            <a:r>
              <a:rPr lang="en-IN" sz="2400" b="1" dirty="0"/>
              <a:t>agriculture</a:t>
            </a:r>
            <a:r>
              <a:rPr lang="en-IN" sz="2400" dirty="0"/>
              <a:t> </a:t>
            </a:r>
            <a:r>
              <a:rPr lang="en-IN" dirty="0"/>
              <a:t>.</a:t>
            </a:r>
          </a:p>
        </p:txBody>
      </p:sp>
    </p:spTree>
    <p:extLst>
      <p:ext uri="{BB962C8B-B14F-4D97-AF65-F5344CB8AC3E}">
        <p14:creationId xmlns:p14="http://schemas.microsoft.com/office/powerpoint/2010/main" val="24689729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15112"/>
          </a:xfrm>
        </p:spPr>
        <p:txBody>
          <a:bodyPr>
            <a:normAutofit/>
          </a:bodyPr>
          <a:lstStyle/>
          <a:p>
            <a:r>
              <a:rPr lang="en-IN" sz="1800" dirty="0" smtClean="0">
                <a:solidFill>
                  <a:srgbClr val="002060"/>
                </a:solidFill>
              </a:rPr>
              <a:t>Cont…</a:t>
            </a:r>
            <a:endParaRPr lang="en-IN" sz="1800" dirty="0">
              <a:solidFill>
                <a:srgbClr val="002060"/>
              </a:solidFill>
            </a:endParaRPr>
          </a:p>
        </p:txBody>
      </p:sp>
      <p:sp>
        <p:nvSpPr>
          <p:cNvPr id="3" name="Content Placeholder 2"/>
          <p:cNvSpPr>
            <a:spLocks noGrp="1"/>
          </p:cNvSpPr>
          <p:nvPr>
            <p:ph idx="1"/>
          </p:nvPr>
        </p:nvSpPr>
        <p:spPr>
          <a:xfrm>
            <a:off x="609600" y="1219200"/>
            <a:ext cx="8229600" cy="4389120"/>
          </a:xfrm>
        </p:spPr>
        <p:txBody>
          <a:bodyPr>
            <a:noAutofit/>
          </a:bodyPr>
          <a:lstStyle/>
          <a:p>
            <a:pPr algn="just"/>
            <a:r>
              <a:rPr lang="en-IN" sz="1700" dirty="0" smtClean="0">
                <a:solidFill>
                  <a:srgbClr val="002060"/>
                </a:solidFill>
              </a:rPr>
              <a:t>This paper emphasises on the Science and Technology Indicators(S&amp;T) of Indian </a:t>
            </a:r>
            <a:r>
              <a:rPr lang="en-IN" sz="1700" dirty="0" smtClean="0">
                <a:solidFill>
                  <a:srgbClr val="002060"/>
                </a:solidFill>
              </a:rPr>
              <a:t>and Global Agricultural </a:t>
            </a:r>
            <a:r>
              <a:rPr lang="en-IN" sz="1700" dirty="0" smtClean="0">
                <a:solidFill>
                  <a:srgbClr val="002060"/>
                </a:solidFill>
              </a:rPr>
              <a:t>literature as reflected in Web of Science, Science Citation Index Expanded (SCIE) database during 1998-2017.</a:t>
            </a:r>
          </a:p>
          <a:p>
            <a:pPr marL="0" indent="0" algn="just">
              <a:buNone/>
            </a:pPr>
            <a:endParaRPr lang="en-IN" sz="1700" dirty="0" smtClean="0">
              <a:solidFill>
                <a:srgbClr val="002060"/>
              </a:solidFill>
            </a:endParaRPr>
          </a:p>
          <a:p>
            <a:pPr algn="just"/>
            <a:r>
              <a:rPr lang="en-IN" sz="1700" dirty="0" smtClean="0">
                <a:solidFill>
                  <a:srgbClr val="002060"/>
                </a:solidFill>
              </a:rPr>
              <a:t>The </a:t>
            </a:r>
            <a:r>
              <a:rPr lang="en-IN" sz="1700" dirty="0" smtClean="0">
                <a:solidFill>
                  <a:srgbClr val="002060"/>
                </a:solidFill>
              </a:rPr>
              <a:t>paper </a:t>
            </a:r>
            <a:r>
              <a:rPr lang="en-IN" sz="1700" dirty="0" smtClean="0">
                <a:solidFill>
                  <a:srgbClr val="002060"/>
                </a:solidFill>
              </a:rPr>
              <a:t>studies</a:t>
            </a:r>
            <a:r>
              <a:rPr lang="en-IN" sz="1700" dirty="0" smtClean="0">
                <a:solidFill>
                  <a:srgbClr val="002060"/>
                </a:solidFill>
              </a:rPr>
              <a:t> </a:t>
            </a:r>
            <a:r>
              <a:rPr lang="en-IN" sz="1700" dirty="0" smtClean="0">
                <a:solidFill>
                  <a:srgbClr val="002060"/>
                </a:solidFill>
              </a:rPr>
              <a:t>the correlation coefficient of top fifteen countries in agricultural literature producers with their GDP’s, GERD (Gross domestic expenditure in R&amp;D) and Government expenditure on education (EDP</a:t>
            </a:r>
            <a:r>
              <a:rPr lang="en-IN" sz="1700" dirty="0" smtClean="0">
                <a:solidFill>
                  <a:srgbClr val="002060"/>
                </a:solidFill>
              </a:rPr>
              <a:t>).</a:t>
            </a:r>
            <a:endParaRPr lang="en-IN" sz="1700" dirty="0" smtClean="0">
              <a:solidFill>
                <a:srgbClr val="002060"/>
              </a:solidFill>
            </a:endParaRPr>
          </a:p>
          <a:p>
            <a:pPr algn="just"/>
            <a:r>
              <a:rPr lang="en-IN" sz="1700" dirty="0" smtClean="0">
                <a:solidFill>
                  <a:srgbClr val="002060"/>
                </a:solidFill>
              </a:rPr>
              <a:t> </a:t>
            </a:r>
            <a:r>
              <a:rPr lang="en-IN" sz="1700" dirty="0">
                <a:solidFill>
                  <a:srgbClr val="002060"/>
                </a:solidFill>
              </a:rPr>
              <a:t>A</a:t>
            </a:r>
            <a:r>
              <a:rPr lang="en-IN" sz="1700" dirty="0" smtClean="0">
                <a:solidFill>
                  <a:srgbClr val="002060"/>
                </a:solidFill>
              </a:rPr>
              <a:t>ttempt </a:t>
            </a:r>
            <a:r>
              <a:rPr lang="en-IN" sz="1700" dirty="0" smtClean="0">
                <a:solidFill>
                  <a:srgbClr val="002060"/>
                </a:solidFill>
              </a:rPr>
              <a:t>is made to predict the publications for India with an assumption that the publication of present year depends on the GDP of the present year, GERD of the previous year and Educational expenditure of last second year by using Least Square linear Regression Analysis. </a:t>
            </a:r>
          </a:p>
          <a:p>
            <a:pPr marL="0" indent="0" algn="just">
              <a:buNone/>
            </a:pPr>
            <a:endParaRPr lang="en-IN" sz="1700" dirty="0" smtClean="0">
              <a:solidFill>
                <a:srgbClr val="002060"/>
              </a:solidFill>
            </a:endParaRPr>
          </a:p>
          <a:p>
            <a:pPr algn="just"/>
            <a:r>
              <a:rPr lang="en-IN" sz="1700" dirty="0" smtClean="0">
                <a:solidFill>
                  <a:srgbClr val="002060"/>
                </a:solidFill>
              </a:rPr>
              <a:t>It is noted that both Observed and Predicted values fall on the same linear graph with correlation coefficient 0.9394 &amp; 0.9613 respectively for Global agricultural publication and 0.929 &amp; 0.9649 respectively for Indian agricultural publications. </a:t>
            </a:r>
            <a:endParaRPr lang="en-IN" sz="1700" dirty="0">
              <a:solidFill>
                <a:srgbClr val="002060"/>
              </a:solidFill>
            </a:endParaRPr>
          </a:p>
        </p:txBody>
      </p:sp>
    </p:spTree>
    <p:extLst>
      <p:ext uri="{BB962C8B-B14F-4D97-AF65-F5344CB8AC3E}">
        <p14:creationId xmlns:p14="http://schemas.microsoft.com/office/powerpoint/2010/main" val="25235348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Cont…</a:t>
            </a:r>
            <a:endParaRPr lang="en-IN" dirty="0"/>
          </a:p>
        </p:txBody>
      </p:sp>
      <p:sp>
        <p:nvSpPr>
          <p:cNvPr id="3" name="Content Placeholder 2"/>
          <p:cNvSpPr>
            <a:spLocks noGrp="1"/>
          </p:cNvSpPr>
          <p:nvPr>
            <p:ph idx="1"/>
          </p:nvPr>
        </p:nvSpPr>
        <p:spPr/>
        <p:txBody>
          <a:bodyPr>
            <a:normAutofit fontScale="92500" lnSpcReduction="20000"/>
          </a:bodyPr>
          <a:lstStyle/>
          <a:p>
            <a:pPr algn="just"/>
            <a:r>
              <a:rPr lang="en-IN" dirty="0" smtClean="0">
                <a:solidFill>
                  <a:srgbClr val="002060"/>
                </a:solidFill>
              </a:rPr>
              <a:t>Indicators are used to measure the scope of the perceived construct, whereas the construct is a measurable entity which can be expressed through measurement of directly observable variables. Science and Technology(S&amp;T) indicators assist in knowing various dimensions and characteristics of science and technology such as research productivity, collaboration.</a:t>
            </a:r>
          </a:p>
          <a:p>
            <a:pPr marL="0" indent="0" algn="just">
              <a:buNone/>
            </a:pPr>
            <a:endParaRPr lang="en-IN" dirty="0" smtClean="0">
              <a:solidFill>
                <a:srgbClr val="002060"/>
              </a:solidFill>
            </a:endParaRPr>
          </a:p>
          <a:p>
            <a:pPr algn="just"/>
            <a:r>
              <a:rPr lang="en-IN" dirty="0" smtClean="0">
                <a:solidFill>
                  <a:srgbClr val="002060"/>
                </a:solidFill>
              </a:rPr>
              <a:t>Economic indicators direct us to know about the health of the country in terms of measurement of scientific activity. S&amp;T indicators and economic indicators enable a better understanding of the structure, of the impact of policies and programs and of the impact of discipline on society and the economy.</a:t>
            </a:r>
            <a:endParaRPr lang="en-IN" dirty="0">
              <a:solidFill>
                <a:srgbClr val="002060"/>
              </a:solidFill>
            </a:endParaRPr>
          </a:p>
        </p:txBody>
      </p:sp>
    </p:spTree>
    <p:extLst>
      <p:ext uri="{BB962C8B-B14F-4D97-AF65-F5344CB8AC3E}">
        <p14:creationId xmlns:p14="http://schemas.microsoft.com/office/powerpoint/2010/main" val="55250939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normAutofit/>
          </a:bodyPr>
          <a:lstStyle/>
          <a:p>
            <a:pPr algn="just"/>
            <a:r>
              <a:rPr lang="en-IN" sz="3200" b="1" dirty="0" smtClean="0"/>
              <a:t>Relation between Number of Publications and Economic Indicators</a:t>
            </a:r>
            <a:endParaRPr lang="en-IN" sz="3200" b="1" dirty="0"/>
          </a:p>
        </p:txBody>
      </p:sp>
      <p:sp>
        <p:nvSpPr>
          <p:cNvPr id="3" name="Content Placeholder 2"/>
          <p:cNvSpPr>
            <a:spLocks noGrp="1"/>
          </p:cNvSpPr>
          <p:nvPr>
            <p:ph idx="1"/>
          </p:nvPr>
        </p:nvSpPr>
        <p:spPr>
          <a:xfrm>
            <a:off x="533400" y="1600200"/>
            <a:ext cx="8229600" cy="4389120"/>
          </a:xfrm>
        </p:spPr>
        <p:txBody>
          <a:bodyPr>
            <a:normAutofit fontScale="62500" lnSpcReduction="20000"/>
          </a:bodyPr>
          <a:lstStyle/>
          <a:p>
            <a:pPr algn="just"/>
            <a:r>
              <a:rPr lang="en-IN" dirty="0" smtClean="0">
                <a:solidFill>
                  <a:srgbClr val="002060"/>
                </a:solidFill>
              </a:rPr>
              <a:t>Growth and development of a nation depend on research and developmental activities for certain extent. Many of the studies reveal that researchers have attempted to relate the research output of a country with economic indicators. </a:t>
            </a:r>
          </a:p>
          <a:p>
            <a:pPr algn="just"/>
            <a:endParaRPr lang="en-IN" dirty="0">
              <a:solidFill>
                <a:srgbClr val="002060"/>
              </a:solidFill>
            </a:endParaRPr>
          </a:p>
          <a:p>
            <a:pPr algn="just"/>
            <a:r>
              <a:rPr lang="en-IN" dirty="0" smtClean="0">
                <a:solidFill>
                  <a:srgbClr val="002060"/>
                </a:solidFill>
              </a:rPr>
              <a:t>Developing countries where the economy is based on agriculture have become major forces in the global agricultural economy. The agricultural sector is being the core contributor to the Indian Economy contributes 17.35% to GDP in 2016-17. Indian agriculture stands among the top three nations in terms of production of various agricultural commodities and marks its presence at the global level. </a:t>
            </a:r>
          </a:p>
          <a:p>
            <a:pPr algn="just"/>
            <a:endParaRPr lang="en-IN" dirty="0">
              <a:solidFill>
                <a:srgbClr val="002060"/>
              </a:solidFill>
            </a:endParaRPr>
          </a:p>
          <a:p>
            <a:pPr algn="just"/>
            <a:r>
              <a:rPr lang="en-IN" dirty="0" smtClean="0">
                <a:solidFill>
                  <a:srgbClr val="002060"/>
                </a:solidFill>
              </a:rPr>
              <a:t>Presently the Indian Public Agricultural Research System (IPARS) has been based on central level tier, Indian Council for Agricultural Research (ICAR), which plays a vital role in agricultural education, research, and extension. IPARS also based on a system of State Agricultural Universities (SAU) which deliver state-specific research and education on Agriculture. Further, the income earned through agricultural research has a direct impact on GDP. </a:t>
            </a:r>
          </a:p>
          <a:p>
            <a:pPr algn="just">
              <a:buNone/>
            </a:pPr>
            <a:r>
              <a:rPr lang="en-IN" dirty="0" smtClean="0">
                <a:solidFill>
                  <a:srgbClr val="002060"/>
                </a:solidFill>
              </a:rPr>
              <a:t> </a:t>
            </a:r>
          </a:p>
          <a:p>
            <a:pPr algn="just"/>
            <a:r>
              <a:rPr lang="en-IN" dirty="0" smtClean="0">
                <a:solidFill>
                  <a:srgbClr val="002060"/>
                </a:solidFill>
              </a:rPr>
              <a:t>The GDP is defined as the total value of all goods and services produced within a country during a specified period. GDP is generally computed as: </a:t>
            </a:r>
          </a:p>
          <a:p>
            <a:pPr algn="just">
              <a:buNone/>
            </a:pPr>
            <a:r>
              <a:rPr lang="en-IN" dirty="0" smtClean="0">
                <a:solidFill>
                  <a:srgbClr val="002060"/>
                </a:solidFill>
              </a:rPr>
              <a:t> </a:t>
            </a:r>
          </a:p>
          <a:p>
            <a:pPr algn="just"/>
            <a:endParaRPr lang="en-IN" dirty="0">
              <a:solidFill>
                <a:srgbClr val="002060"/>
              </a:solidFill>
            </a:endParaRPr>
          </a:p>
        </p:txBody>
      </p:sp>
    </p:spTree>
    <p:extLst>
      <p:ext uri="{BB962C8B-B14F-4D97-AF65-F5344CB8AC3E}">
        <p14:creationId xmlns:p14="http://schemas.microsoft.com/office/powerpoint/2010/main" val="38338317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533400"/>
          </a:xfrm>
        </p:spPr>
        <p:txBody>
          <a:bodyPr>
            <a:noAutofit/>
          </a:bodyPr>
          <a:lstStyle/>
          <a:p>
            <a:r>
              <a:rPr lang="en-IN" sz="4000" b="1" dirty="0" smtClean="0"/>
              <a:t>OBJECTIVES OF THE STUDY</a:t>
            </a:r>
            <a:endParaRPr lang="en-IN" sz="4000" dirty="0"/>
          </a:p>
        </p:txBody>
      </p:sp>
      <p:sp>
        <p:nvSpPr>
          <p:cNvPr id="3" name="Content Placeholder 2"/>
          <p:cNvSpPr>
            <a:spLocks noGrp="1"/>
          </p:cNvSpPr>
          <p:nvPr>
            <p:ph idx="1"/>
          </p:nvPr>
        </p:nvSpPr>
        <p:spPr>
          <a:xfrm>
            <a:off x="457200" y="1447800"/>
            <a:ext cx="8229600" cy="4389120"/>
          </a:xfrm>
        </p:spPr>
        <p:txBody>
          <a:bodyPr>
            <a:normAutofit/>
          </a:bodyPr>
          <a:lstStyle/>
          <a:p>
            <a:pPr algn="just"/>
            <a:r>
              <a:rPr lang="en-IN" dirty="0" smtClean="0">
                <a:solidFill>
                  <a:srgbClr val="002060"/>
                </a:solidFill>
              </a:rPr>
              <a:t>To </a:t>
            </a:r>
            <a:r>
              <a:rPr lang="en-IN" dirty="0" smtClean="0">
                <a:solidFill>
                  <a:srgbClr val="002060"/>
                </a:solidFill>
              </a:rPr>
              <a:t>ascertain the correlation coefficients of publication with economic Indicator GDP/ GERD/ EDP for top fifteen agricultural literature producing </a:t>
            </a:r>
            <a:r>
              <a:rPr lang="en-IN" dirty="0" smtClean="0">
                <a:solidFill>
                  <a:srgbClr val="002060"/>
                </a:solidFill>
              </a:rPr>
              <a:t>countries.</a:t>
            </a:r>
            <a:endParaRPr lang="en-IN" dirty="0" smtClean="0">
              <a:solidFill>
                <a:srgbClr val="002060"/>
              </a:solidFill>
            </a:endParaRPr>
          </a:p>
          <a:p>
            <a:pPr lvl="0" algn="just">
              <a:buFont typeface="Wingdings" pitchFamily="2" charset="2"/>
              <a:buChar char="Ø"/>
            </a:pPr>
            <a:r>
              <a:rPr lang="en-IN" dirty="0" smtClean="0">
                <a:solidFill>
                  <a:srgbClr val="002060"/>
                </a:solidFill>
              </a:rPr>
              <a:t>To predict the publication count (dependent variable) depending on the empirical formula derived using GDP, GERD and EDP.</a:t>
            </a:r>
          </a:p>
          <a:p>
            <a:pPr algn="just"/>
            <a:endParaRPr lang="en-IN" dirty="0">
              <a:solidFill>
                <a:srgbClr val="002060"/>
              </a:solidFill>
            </a:endParaRPr>
          </a:p>
        </p:txBody>
      </p:sp>
    </p:spTree>
    <p:extLst>
      <p:ext uri="{BB962C8B-B14F-4D97-AF65-F5344CB8AC3E}">
        <p14:creationId xmlns:p14="http://schemas.microsoft.com/office/powerpoint/2010/main" val="20862243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591312"/>
          </a:xfrm>
        </p:spPr>
        <p:txBody>
          <a:bodyPr>
            <a:normAutofit fontScale="90000"/>
          </a:bodyPr>
          <a:lstStyle/>
          <a:p>
            <a:r>
              <a:rPr lang="en-IN" dirty="0" smtClean="0"/>
              <a:t>Methodology</a:t>
            </a:r>
            <a:endParaRPr lang="en-IN" dirty="0"/>
          </a:p>
        </p:txBody>
      </p:sp>
      <p:sp>
        <p:nvSpPr>
          <p:cNvPr id="3" name="Content Placeholder 2"/>
          <p:cNvSpPr>
            <a:spLocks noGrp="1"/>
          </p:cNvSpPr>
          <p:nvPr>
            <p:ph idx="1"/>
          </p:nvPr>
        </p:nvSpPr>
        <p:spPr>
          <a:xfrm>
            <a:off x="381000" y="1371600"/>
            <a:ext cx="8610600" cy="4389120"/>
          </a:xfrm>
        </p:spPr>
        <p:txBody>
          <a:bodyPr>
            <a:normAutofit lnSpcReduction="10000"/>
          </a:bodyPr>
          <a:lstStyle/>
          <a:p>
            <a:pPr algn="just"/>
            <a:r>
              <a:rPr lang="en-IN" sz="1800" dirty="0" smtClean="0"/>
              <a:t>The data has been obtained from Web of Science (WOS) - Science Citation Index Expanded database. </a:t>
            </a:r>
          </a:p>
          <a:p>
            <a:pPr algn="just"/>
            <a:endParaRPr lang="en-IN" sz="1800" dirty="0"/>
          </a:p>
          <a:p>
            <a:pPr algn="just"/>
            <a:r>
              <a:rPr lang="en-IN" sz="1800" dirty="0" smtClean="0"/>
              <a:t>A total of articles 560640 global agricultural literature with 479128 articles are from top fifteen countries producing agricultural literature including 35264 articles from Indian agricultural literature for the period 1998 to 2017 has been extracted using the advanced search feature of the web of science database.</a:t>
            </a:r>
          </a:p>
          <a:p>
            <a:endParaRPr lang="en-IN" sz="1800" dirty="0" smtClean="0"/>
          </a:p>
          <a:p>
            <a:r>
              <a:rPr lang="en-IN" sz="1800" dirty="0" smtClean="0"/>
              <a:t>The following Queries were executed where </a:t>
            </a:r>
            <a:r>
              <a:rPr lang="en-IN" sz="1800" b="1" dirty="0" smtClean="0"/>
              <a:t>SU</a:t>
            </a:r>
            <a:r>
              <a:rPr lang="en-IN" sz="1800" dirty="0" smtClean="0"/>
              <a:t> is Research Area in terms of WOS categorization.  </a:t>
            </a:r>
          </a:p>
          <a:p>
            <a:pPr lvl="1"/>
            <a:r>
              <a:rPr lang="en-IN" sz="1800" b="1" dirty="0" smtClean="0"/>
              <a:t>“SU=</a:t>
            </a:r>
            <a:r>
              <a:rPr lang="en-IN" sz="1800" dirty="0" smtClean="0"/>
              <a:t>Agriculture, </a:t>
            </a:r>
            <a:r>
              <a:rPr lang="en-IN" sz="1800" dirty="0" err="1" smtClean="0"/>
              <a:t>Timespan</a:t>
            </a:r>
            <a:r>
              <a:rPr lang="en-IN" sz="1800" b="1" dirty="0" smtClean="0"/>
              <a:t>:</a:t>
            </a:r>
            <a:r>
              <a:rPr lang="en-IN" sz="1800" dirty="0" smtClean="0"/>
              <a:t> 1998-2017 Indexes</a:t>
            </a:r>
            <a:r>
              <a:rPr lang="en-IN" sz="1800" b="1" dirty="0" smtClean="0"/>
              <a:t>:</a:t>
            </a:r>
            <a:r>
              <a:rPr lang="en-IN" sz="1800" dirty="0" smtClean="0"/>
              <a:t> SCI-EXPANDED” for Global agricultural literature. </a:t>
            </a:r>
          </a:p>
          <a:p>
            <a:pPr lvl="1"/>
            <a:r>
              <a:rPr lang="en-IN" sz="1800" b="1" dirty="0" smtClean="0"/>
              <a:t>“SU</a:t>
            </a:r>
            <a:r>
              <a:rPr lang="en-IN" sz="1800" dirty="0" smtClean="0"/>
              <a:t>=Agriculture </a:t>
            </a:r>
            <a:r>
              <a:rPr lang="en-IN" sz="1800" dirty="0" err="1" smtClean="0"/>
              <a:t>Refinedby</a:t>
            </a:r>
            <a:r>
              <a:rPr lang="en-IN" sz="1800" dirty="0" smtClean="0"/>
              <a:t>: COUNTRIES/REGIONS</a:t>
            </a:r>
            <a:r>
              <a:rPr lang="en-IN" sz="1800" b="1" dirty="0" smtClean="0"/>
              <a:t>:</a:t>
            </a:r>
            <a:r>
              <a:rPr lang="en-IN" sz="1800" dirty="0" smtClean="0"/>
              <a:t> (INDIA), </a:t>
            </a:r>
            <a:r>
              <a:rPr lang="en-IN" sz="1800" dirty="0" err="1" smtClean="0"/>
              <a:t>Timespan</a:t>
            </a:r>
            <a:r>
              <a:rPr lang="en-IN" sz="1800" b="1" dirty="0" smtClean="0"/>
              <a:t>:</a:t>
            </a:r>
            <a:r>
              <a:rPr lang="en-IN" sz="1800" dirty="0" smtClean="0"/>
              <a:t> 1998-2017 </a:t>
            </a:r>
            <a:r>
              <a:rPr lang="en-IN" sz="1800" b="1" dirty="0" smtClean="0"/>
              <a:t>Indexes:</a:t>
            </a:r>
            <a:r>
              <a:rPr lang="en-IN" sz="1800" dirty="0" smtClean="0"/>
              <a:t> SCI-EXPANDED” for Indian Agricultural Literature. </a:t>
            </a:r>
          </a:p>
          <a:p>
            <a:endParaRPr lang="en-IN" sz="1800" dirty="0"/>
          </a:p>
        </p:txBody>
      </p:sp>
    </p:spTree>
    <p:extLst>
      <p:ext uri="{BB962C8B-B14F-4D97-AF65-F5344CB8AC3E}">
        <p14:creationId xmlns:p14="http://schemas.microsoft.com/office/powerpoint/2010/main" val="397002500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515112"/>
          </a:xfrm>
        </p:spPr>
        <p:txBody>
          <a:bodyPr>
            <a:noAutofit/>
          </a:bodyPr>
          <a:lstStyle/>
          <a:p>
            <a:r>
              <a:rPr lang="en-IN" sz="3600" b="1" dirty="0" smtClean="0"/>
              <a:t>Analysis of the Data</a:t>
            </a:r>
            <a:endParaRPr lang="en-IN" sz="3600" b="1" dirty="0"/>
          </a:p>
        </p:txBody>
      </p:sp>
      <p:sp>
        <p:nvSpPr>
          <p:cNvPr id="3" name="Content Placeholder 2"/>
          <p:cNvSpPr>
            <a:spLocks noGrp="1"/>
          </p:cNvSpPr>
          <p:nvPr>
            <p:ph idx="1"/>
          </p:nvPr>
        </p:nvSpPr>
        <p:spPr>
          <a:xfrm>
            <a:off x="304800" y="685800"/>
            <a:ext cx="8229600" cy="990600"/>
          </a:xfrm>
        </p:spPr>
        <p:txBody>
          <a:bodyPr>
            <a:normAutofit/>
          </a:bodyPr>
          <a:lstStyle/>
          <a:p>
            <a:pPr algn="just"/>
            <a:r>
              <a:rPr lang="en-IN" sz="2000" b="1" dirty="0" smtClean="0"/>
              <a:t>Table 1: Year-wise Correlation Coefficients of Publication with Economic </a:t>
            </a:r>
            <a:r>
              <a:rPr lang="en-IN" sz="2000" b="1" dirty="0" smtClean="0"/>
              <a:t>Indicators (1998 -2017)</a:t>
            </a:r>
            <a:endParaRPr lang="en-IN" sz="2000" dirty="0" smtClean="0"/>
          </a:p>
          <a:p>
            <a:pPr algn="just">
              <a:buNone/>
            </a:pPr>
            <a:endParaRPr lang="en-IN" sz="2000" b="1" dirty="0" smtClean="0"/>
          </a:p>
        </p:txBody>
      </p:sp>
      <p:graphicFrame>
        <p:nvGraphicFramePr>
          <p:cNvPr id="4" name="Table 3"/>
          <p:cNvGraphicFramePr>
            <a:graphicFrameLocks noGrp="1"/>
          </p:cNvGraphicFramePr>
          <p:nvPr>
            <p:extLst>
              <p:ext uri="{D42A27DB-BD31-4B8C-83A1-F6EECF244321}">
                <p14:modId xmlns:p14="http://schemas.microsoft.com/office/powerpoint/2010/main" val="355242965"/>
              </p:ext>
            </p:extLst>
          </p:nvPr>
        </p:nvGraphicFramePr>
        <p:xfrm>
          <a:off x="609601" y="1371600"/>
          <a:ext cx="3810001" cy="4829690"/>
        </p:xfrm>
        <a:graphic>
          <a:graphicData uri="http://schemas.openxmlformats.org/drawingml/2006/table">
            <a:tbl>
              <a:tblPr>
                <a:tableStyleId>{5C22544A-7EE6-4342-B048-85BDC9FD1C3A}</a:tableStyleId>
              </a:tblPr>
              <a:tblGrid>
                <a:gridCol w="519336">
                  <a:extLst>
                    <a:ext uri="{9D8B030D-6E8A-4147-A177-3AD203B41FA5}">
                      <a16:colId xmlns:a16="http://schemas.microsoft.com/office/drawing/2014/main" val="20000"/>
                    </a:ext>
                  </a:extLst>
                </a:gridCol>
                <a:gridCol w="1057785">
                  <a:extLst>
                    <a:ext uri="{9D8B030D-6E8A-4147-A177-3AD203B41FA5}">
                      <a16:colId xmlns:a16="http://schemas.microsoft.com/office/drawing/2014/main" val="20001"/>
                    </a:ext>
                  </a:extLst>
                </a:gridCol>
                <a:gridCol w="910156">
                  <a:extLst>
                    <a:ext uri="{9D8B030D-6E8A-4147-A177-3AD203B41FA5}">
                      <a16:colId xmlns:a16="http://schemas.microsoft.com/office/drawing/2014/main" val="20002"/>
                    </a:ext>
                  </a:extLst>
                </a:gridCol>
                <a:gridCol w="1322724">
                  <a:extLst>
                    <a:ext uri="{9D8B030D-6E8A-4147-A177-3AD203B41FA5}">
                      <a16:colId xmlns:a16="http://schemas.microsoft.com/office/drawing/2014/main" val="20003"/>
                    </a:ext>
                  </a:extLst>
                </a:gridCol>
              </a:tblGrid>
              <a:tr h="697768">
                <a:tc>
                  <a:txBody>
                    <a:bodyPr/>
                    <a:lstStyle/>
                    <a:p>
                      <a:pPr marL="0" marR="0" algn="ctr">
                        <a:lnSpc>
                          <a:spcPct val="115000"/>
                        </a:lnSpc>
                        <a:spcBef>
                          <a:spcPts val="0"/>
                        </a:spcBef>
                        <a:spcAft>
                          <a:spcPts val="0"/>
                        </a:spcAft>
                      </a:pPr>
                      <a:r>
                        <a:rPr lang="en-US" sz="1100" dirty="0">
                          <a:effectLst/>
                        </a:rPr>
                        <a:t>Year</a:t>
                      </a:r>
                      <a:endParaRPr lang="en-US" sz="1100" dirty="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Total Publications (top 15 countries)</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Publication Contribution (%)</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Correlation</a:t>
                      </a:r>
                    </a:p>
                    <a:p>
                      <a:pPr marL="0" marR="0" algn="ctr">
                        <a:lnSpc>
                          <a:spcPct val="115000"/>
                        </a:lnSpc>
                        <a:spcBef>
                          <a:spcPts val="0"/>
                        </a:spcBef>
                        <a:spcAft>
                          <a:spcPts val="0"/>
                        </a:spcAft>
                      </a:pPr>
                      <a:r>
                        <a:rPr lang="en-US" sz="1100">
                          <a:effectLst/>
                        </a:rPr>
                        <a:t>Coefficients (r)</a:t>
                      </a:r>
                    </a:p>
                    <a:p>
                      <a:pPr marL="0" marR="0" algn="ctr">
                        <a:lnSpc>
                          <a:spcPct val="115000"/>
                        </a:lnSpc>
                        <a:spcBef>
                          <a:spcPts val="0"/>
                        </a:spcBef>
                        <a:spcAft>
                          <a:spcPts val="0"/>
                        </a:spcAft>
                      </a:pPr>
                      <a:r>
                        <a:rPr lang="en-US" sz="1100">
                          <a:effectLst/>
                        </a:rPr>
                        <a:t>Pub/GDP</a:t>
                      </a:r>
                      <a:endParaRPr lang="en-US" sz="1100">
                        <a:effectLst/>
                        <a:latin typeface="Calibri"/>
                        <a:ea typeface="Calibri"/>
                        <a:cs typeface="Times New Roman"/>
                      </a:endParaRPr>
                    </a:p>
                  </a:txBody>
                  <a:tcPr marL="40221" marR="40221" marT="0" marB="0" anchor="ctr"/>
                </a:tc>
                <a:extLst>
                  <a:ext uri="{0D108BD9-81ED-4DB2-BD59-A6C34878D82A}">
                    <a16:rowId xmlns:a16="http://schemas.microsoft.com/office/drawing/2014/main" val="10000"/>
                  </a:ext>
                </a:extLst>
              </a:tr>
              <a:tr h="174442">
                <a:tc>
                  <a:txBody>
                    <a:bodyPr/>
                    <a:lstStyle/>
                    <a:p>
                      <a:pPr marL="0" marR="0" algn="ctr">
                        <a:lnSpc>
                          <a:spcPct val="115000"/>
                        </a:lnSpc>
                        <a:spcBef>
                          <a:spcPts val="0"/>
                        </a:spcBef>
                        <a:spcAft>
                          <a:spcPts val="0"/>
                        </a:spcAft>
                      </a:pPr>
                      <a:r>
                        <a:rPr lang="en-US" sz="1100">
                          <a:effectLst/>
                        </a:rPr>
                        <a:t>1998</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14586</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3.04</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0.91</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1"/>
                  </a:ext>
                </a:extLst>
              </a:tr>
              <a:tr h="174442">
                <a:tc>
                  <a:txBody>
                    <a:bodyPr/>
                    <a:lstStyle/>
                    <a:p>
                      <a:pPr marL="0" marR="0" algn="ctr">
                        <a:lnSpc>
                          <a:spcPct val="115000"/>
                        </a:lnSpc>
                        <a:spcBef>
                          <a:spcPts val="0"/>
                        </a:spcBef>
                        <a:spcAft>
                          <a:spcPts val="0"/>
                        </a:spcAft>
                      </a:pPr>
                      <a:r>
                        <a:rPr lang="en-US" sz="1100">
                          <a:effectLst/>
                        </a:rPr>
                        <a:t>1999</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14418</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dirty="0">
                          <a:effectLst/>
                        </a:rPr>
                        <a:t>3.01</a:t>
                      </a:r>
                      <a:endParaRPr lang="en-US" sz="1100" dirty="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0.90</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2"/>
                  </a:ext>
                </a:extLst>
              </a:tr>
              <a:tr h="174442">
                <a:tc>
                  <a:txBody>
                    <a:bodyPr/>
                    <a:lstStyle/>
                    <a:p>
                      <a:pPr marL="0" marR="0" algn="ctr">
                        <a:lnSpc>
                          <a:spcPct val="115000"/>
                        </a:lnSpc>
                        <a:spcBef>
                          <a:spcPts val="0"/>
                        </a:spcBef>
                        <a:spcAft>
                          <a:spcPts val="0"/>
                        </a:spcAft>
                      </a:pPr>
                      <a:r>
                        <a:rPr lang="en-US" sz="1100">
                          <a:effectLst/>
                        </a:rPr>
                        <a:t>2000</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15119</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3.16</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0.89</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3"/>
                  </a:ext>
                </a:extLst>
              </a:tr>
              <a:tr h="174442">
                <a:tc>
                  <a:txBody>
                    <a:bodyPr/>
                    <a:lstStyle/>
                    <a:p>
                      <a:pPr marL="0" marR="0" algn="ctr">
                        <a:lnSpc>
                          <a:spcPct val="115000"/>
                        </a:lnSpc>
                        <a:spcBef>
                          <a:spcPts val="0"/>
                        </a:spcBef>
                        <a:spcAft>
                          <a:spcPts val="0"/>
                        </a:spcAft>
                      </a:pPr>
                      <a:r>
                        <a:rPr lang="en-US" sz="1100">
                          <a:effectLst/>
                        </a:rPr>
                        <a:t>2001</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14398</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3.01</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0.92</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4"/>
                  </a:ext>
                </a:extLst>
              </a:tr>
              <a:tr h="174442">
                <a:tc>
                  <a:txBody>
                    <a:bodyPr/>
                    <a:lstStyle/>
                    <a:p>
                      <a:pPr marL="0" marR="0" algn="ctr">
                        <a:lnSpc>
                          <a:spcPct val="115000"/>
                        </a:lnSpc>
                        <a:spcBef>
                          <a:spcPts val="0"/>
                        </a:spcBef>
                        <a:spcAft>
                          <a:spcPts val="0"/>
                        </a:spcAft>
                      </a:pPr>
                      <a:r>
                        <a:rPr lang="en-US" sz="1100">
                          <a:effectLst/>
                        </a:rPr>
                        <a:t>2002</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15151</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3.16</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0.94</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5"/>
                  </a:ext>
                </a:extLst>
              </a:tr>
              <a:tr h="174442">
                <a:tc>
                  <a:txBody>
                    <a:bodyPr/>
                    <a:lstStyle/>
                    <a:p>
                      <a:pPr marL="0" marR="0" algn="ctr">
                        <a:lnSpc>
                          <a:spcPct val="115000"/>
                        </a:lnSpc>
                        <a:spcBef>
                          <a:spcPts val="0"/>
                        </a:spcBef>
                        <a:spcAft>
                          <a:spcPts val="0"/>
                        </a:spcAft>
                      </a:pPr>
                      <a:r>
                        <a:rPr lang="en-US" sz="1100">
                          <a:effectLst/>
                        </a:rPr>
                        <a:t>2003</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16461</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3.44</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0.92</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6"/>
                  </a:ext>
                </a:extLst>
              </a:tr>
              <a:tr h="174442">
                <a:tc>
                  <a:txBody>
                    <a:bodyPr/>
                    <a:lstStyle/>
                    <a:p>
                      <a:pPr marL="0" marR="0" algn="ctr">
                        <a:lnSpc>
                          <a:spcPct val="115000"/>
                        </a:lnSpc>
                        <a:spcBef>
                          <a:spcPts val="0"/>
                        </a:spcBef>
                        <a:spcAft>
                          <a:spcPts val="0"/>
                        </a:spcAft>
                      </a:pPr>
                      <a:r>
                        <a:rPr lang="en-US" sz="1100">
                          <a:effectLst/>
                        </a:rPr>
                        <a:t>2004</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23460</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4.90</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0.93</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7"/>
                  </a:ext>
                </a:extLst>
              </a:tr>
              <a:tr h="174442">
                <a:tc>
                  <a:txBody>
                    <a:bodyPr/>
                    <a:lstStyle/>
                    <a:p>
                      <a:pPr marL="0" marR="0" algn="ctr">
                        <a:lnSpc>
                          <a:spcPct val="115000"/>
                        </a:lnSpc>
                        <a:spcBef>
                          <a:spcPts val="0"/>
                        </a:spcBef>
                        <a:spcAft>
                          <a:spcPts val="0"/>
                        </a:spcAft>
                      </a:pPr>
                      <a:r>
                        <a:rPr lang="en-US" sz="1100">
                          <a:effectLst/>
                        </a:rPr>
                        <a:t>2005</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21543</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4.50</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0.94</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8"/>
                  </a:ext>
                </a:extLst>
              </a:tr>
              <a:tr h="174442">
                <a:tc>
                  <a:txBody>
                    <a:bodyPr/>
                    <a:lstStyle/>
                    <a:p>
                      <a:pPr marL="0" marR="0" algn="ctr">
                        <a:lnSpc>
                          <a:spcPct val="115000"/>
                        </a:lnSpc>
                        <a:spcBef>
                          <a:spcPts val="0"/>
                        </a:spcBef>
                        <a:spcAft>
                          <a:spcPts val="0"/>
                        </a:spcAft>
                      </a:pPr>
                      <a:r>
                        <a:rPr lang="en-US" sz="1100">
                          <a:effectLst/>
                        </a:rPr>
                        <a:t>2006</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22544</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4.71</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0.94</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09"/>
                  </a:ext>
                </a:extLst>
              </a:tr>
              <a:tr h="174442">
                <a:tc>
                  <a:txBody>
                    <a:bodyPr/>
                    <a:lstStyle/>
                    <a:p>
                      <a:pPr marL="0" marR="0" algn="ctr">
                        <a:lnSpc>
                          <a:spcPct val="115000"/>
                        </a:lnSpc>
                        <a:spcBef>
                          <a:spcPts val="0"/>
                        </a:spcBef>
                        <a:spcAft>
                          <a:spcPts val="0"/>
                        </a:spcAft>
                      </a:pPr>
                      <a:r>
                        <a:rPr lang="en-US" sz="1100">
                          <a:effectLst/>
                        </a:rPr>
                        <a:t>2007</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29511</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6.16</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0.93</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0"/>
                  </a:ext>
                </a:extLst>
              </a:tr>
              <a:tr h="174442">
                <a:tc>
                  <a:txBody>
                    <a:bodyPr/>
                    <a:lstStyle/>
                    <a:p>
                      <a:pPr marL="0" marR="0" algn="ctr">
                        <a:lnSpc>
                          <a:spcPct val="115000"/>
                        </a:lnSpc>
                        <a:spcBef>
                          <a:spcPts val="0"/>
                        </a:spcBef>
                        <a:spcAft>
                          <a:spcPts val="0"/>
                        </a:spcAft>
                      </a:pPr>
                      <a:r>
                        <a:rPr lang="en-US" sz="1100">
                          <a:effectLst/>
                        </a:rPr>
                        <a:t>2008</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26391</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5.51</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0.87</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1"/>
                  </a:ext>
                </a:extLst>
              </a:tr>
              <a:tr h="174442">
                <a:tc>
                  <a:txBody>
                    <a:bodyPr/>
                    <a:lstStyle/>
                    <a:p>
                      <a:pPr marL="0" marR="0" algn="ctr">
                        <a:lnSpc>
                          <a:spcPct val="115000"/>
                        </a:lnSpc>
                        <a:spcBef>
                          <a:spcPts val="0"/>
                        </a:spcBef>
                        <a:spcAft>
                          <a:spcPts val="0"/>
                        </a:spcAft>
                      </a:pPr>
                      <a:r>
                        <a:rPr lang="en-US" sz="1100">
                          <a:effectLst/>
                        </a:rPr>
                        <a:t>2009</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26096</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5.45</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0.87</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2"/>
                  </a:ext>
                </a:extLst>
              </a:tr>
              <a:tr h="174442">
                <a:tc>
                  <a:txBody>
                    <a:bodyPr/>
                    <a:lstStyle/>
                    <a:p>
                      <a:pPr marL="0" marR="0" algn="ctr">
                        <a:lnSpc>
                          <a:spcPct val="115000"/>
                        </a:lnSpc>
                        <a:spcBef>
                          <a:spcPts val="0"/>
                        </a:spcBef>
                        <a:spcAft>
                          <a:spcPts val="0"/>
                        </a:spcAft>
                      </a:pPr>
                      <a:r>
                        <a:rPr lang="en-US" sz="1100">
                          <a:effectLst/>
                        </a:rPr>
                        <a:t>2010</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29314</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6.12</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0.89</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3"/>
                  </a:ext>
                </a:extLst>
              </a:tr>
              <a:tr h="174442">
                <a:tc>
                  <a:txBody>
                    <a:bodyPr/>
                    <a:lstStyle/>
                    <a:p>
                      <a:pPr marL="0" marR="0" algn="ctr">
                        <a:lnSpc>
                          <a:spcPct val="115000"/>
                        </a:lnSpc>
                        <a:spcBef>
                          <a:spcPts val="0"/>
                        </a:spcBef>
                        <a:spcAft>
                          <a:spcPts val="0"/>
                        </a:spcAft>
                      </a:pPr>
                      <a:r>
                        <a:rPr lang="en-US" sz="1100">
                          <a:effectLst/>
                        </a:rPr>
                        <a:t>2011</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27298</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5.70</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0.84</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4"/>
                  </a:ext>
                </a:extLst>
              </a:tr>
              <a:tr h="174442">
                <a:tc>
                  <a:txBody>
                    <a:bodyPr/>
                    <a:lstStyle/>
                    <a:p>
                      <a:pPr marL="0" marR="0" algn="ctr">
                        <a:lnSpc>
                          <a:spcPct val="115000"/>
                        </a:lnSpc>
                        <a:spcBef>
                          <a:spcPts val="0"/>
                        </a:spcBef>
                        <a:spcAft>
                          <a:spcPts val="0"/>
                        </a:spcAft>
                      </a:pPr>
                      <a:r>
                        <a:rPr lang="en-US" sz="1100">
                          <a:effectLst/>
                        </a:rPr>
                        <a:t>2012</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28118</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5.87</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0.84</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5"/>
                  </a:ext>
                </a:extLst>
              </a:tr>
              <a:tr h="174442">
                <a:tc>
                  <a:txBody>
                    <a:bodyPr/>
                    <a:lstStyle/>
                    <a:p>
                      <a:pPr marL="0" marR="0" algn="ctr">
                        <a:lnSpc>
                          <a:spcPct val="115000"/>
                        </a:lnSpc>
                        <a:spcBef>
                          <a:spcPts val="0"/>
                        </a:spcBef>
                        <a:spcAft>
                          <a:spcPts val="0"/>
                        </a:spcAft>
                      </a:pPr>
                      <a:r>
                        <a:rPr lang="en-US" sz="1100">
                          <a:effectLst/>
                        </a:rPr>
                        <a:t>2013</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29192</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6.09</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0.86</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6"/>
                  </a:ext>
                </a:extLst>
              </a:tr>
              <a:tr h="174442">
                <a:tc>
                  <a:txBody>
                    <a:bodyPr/>
                    <a:lstStyle/>
                    <a:p>
                      <a:pPr marL="0" marR="0" algn="ctr">
                        <a:lnSpc>
                          <a:spcPct val="115000"/>
                        </a:lnSpc>
                        <a:spcBef>
                          <a:spcPts val="0"/>
                        </a:spcBef>
                        <a:spcAft>
                          <a:spcPts val="0"/>
                        </a:spcAft>
                      </a:pPr>
                      <a:r>
                        <a:rPr lang="en-US" sz="1100">
                          <a:effectLst/>
                        </a:rPr>
                        <a:t>2014</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29068</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6.07</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0.86</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7"/>
                  </a:ext>
                </a:extLst>
              </a:tr>
              <a:tr h="174442">
                <a:tc>
                  <a:txBody>
                    <a:bodyPr/>
                    <a:lstStyle/>
                    <a:p>
                      <a:pPr marL="0" marR="0" algn="ctr">
                        <a:lnSpc>
                          <a:spcPct val="115000"/>
                        </a:lnSpc>
                        <a:spcBef>
                          <a:spcPts val="0"/>
                        </a:spcBef>
                        <a:spcAft>
                          <a:spcPts val="0"/>
                        </a:spcAft>
                      </a:pPr>
                      <a:r>
                        <a:rPr lang="en-US" sz="1100">
                          <a:effectLst/>
                        </a:rPr>
                        <a:t>2015</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29981</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6.26</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0.84</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8"/>
                  </a:ext>
                </a:extLst>
              </a:tr>
              <a:tr h="174442">
                <a:tc>
                  <a:txBody>
                    <a:bodyPr/>
                    <a:lstStyle/>
                    <a:p>
                      <a:pPr marL="0" marR="0" algn="ctr">
                        <a:lnSpc>
                          <a:spcPct val="115000"/>
                        </a:lnSpc>
                        <a:spcBef>
                          <a:spcPts val="0"/>
                        </a:spcBef>
                        <a:spcAft>
                          <a:spcPts val="0"/>
                        </a:spcAft>
                      </a:pPr>
                      <a:r>
                        <a:rPr lang="en-US" sz="1100">
                          <a:effectLst/>
                        </a:rPr>
                        <a:t>2016</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32514</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6.79</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0.86</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19"/>
                  </a:ext>
                </a:extLst>
              </a:tr>
              <a:tr h="174442">
                <a:tc>
                  <a:txBody>
                    <a:bodyPr/>
                    <a:lstStyle/>
                    <a:p>
                      <a:pPr marL="0" marR="0" algn="ctr">
                        <a:lnSpc>
                          <a:spcPct val="115000"/>
                        </a:lnSpc>
                        <a:spcBef>
                          <a:spcPts val="0"/>
                        </a:spcBef>
                        <a:spcAft>
                          <a:spcPts val="0"/>
                        </a:spcAft>
                      </a:pPr>
                      <a:r>
                        <a:rPr lang="en-US" sz="1100">
                          <a:effectLst/>
                        </a:rPr>
                        <a:t>2017</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33965</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7.09</a:t>
                      </a:r>
                      <a:endParaRPr lang="en-US" sz="1100">
                        <a:effectLst/>
                        <a:latin typeface="Calibri"/>
                        <a:ea typeface="Calibri"/>
                        <a:cs typeface="Times New Roman"/>
                      </a:endParaRPr>
                    </a:p>
                  </a:txBody>
                  <a:tcPr marL="40221" marR="40221" marT="0" marB="0" anchor="ctr"/>
                </a:tc>
                <a:tc>
                  <a:txBody>
                    <a:bodyPr/>
                    <a:lstStyle/>
                    <a:p>
                      <a:pPr marL="0" marR="0" algn="ctr">
                        <a:lnSpc>
                          <a:spcPct val="115000"/>
                        </a:lnSpc>
                        <a:spcBef>
                          <a:spcPts val="0"/>
                        </a:spcBef>
                        <a:spcAft>
                          <a:spcPts val="0"/>
                        </a:spcAft>
                      </a:pPr>
                      <a:r>
                        <a:rPr lang="en-US" sz="1100">
                          <a:effectLst/>
                        </a:rPr>
                        <a:t>0.89</a:t>
                      </a:r>
                      <a:endParaRPr lang="en-US" sz="1100">
                        <a:effectLst/>
                        <a:latin typeface="Calibri"/>
                        <a:ea typeface="Calibri"/>
                        <a:cs typeface="Times New Roman"/>
                      </a:endParaRPr>
                    </a:p>
                  </a:txBody>
                  <a:tcPr marL="40221" marR="40221" marT="0" marB="0"/>
                </a:tc>
                <a:extLst>
                  <a:ext uri="{0D108BD9-81ED-4DB2-BD59-A6C34878D82A}">
                    <a16:rowId xmlns:a16="http://schemas.microsoft.com/office/drawing/2014/main" val="10020"/>
                  </a:ext>
                </a:extLst>
              </a:tr>
              <a:tr h="202826">
                <a:tc>
                  <a:txBody>
                    <a:bodyPr/>
                    <a:lstStyle/>
                    <a:p>
                      <a:pPr marL="0" marR="0" algn="ctr">
                        <a:lnSpc>
                          <a:spcPct val="115000"/>
                        </a:lnSpc>
                        <a:spcBef>
                          <a:spcPts val="0"/>
                        </a:spcBef>
                        <a:spcAft>
                          <a:spcPts val="0"/>
                        </a:spcAft>
                      </a:pPr>
                      <a:r>
                        <a:rPr lang="en-US" sz="1100">
                          <a:effectLst/>
                        </a:rPr>
                        <a:t>Total</a:t>
                      </a:r>
                      <a:endParaRPr lang="en-US" sz="1100">
                        <a:effectLst/>
                        <a:latin typeface="Calibri"/>
                        <a:ea typeface="Calibri"/>
                        <a:cs typeface="Times New Roman"/>
                      </a:endParaRPr>
                    </a:p>
                  </a:txBody>
                  <a:tcPr marL="40221" marR="40221" marT="0" marB="0"/>
                </a:tc>
                <a:tc>
                  <a:txBody>
                    <a:bodyPr/>
                    <a:lstStyle/>
                    <a:p>
                      <a:pPr marL="0" marR="0" algn="ctr">
                        <a:lnSpc>
                          <a:spcPct val="115000"/>
                        </a:lnSpc>
                        <a:spcBef>
                          <a:spcPts val="0"/>
                        </a:spcBef>
                        <a:spcAft>
                          <a:spcPts val="0"/>
                        </a:spcAft>
                      </a:pPr>
                      <a:r>
                        <a:rPr lang="en-US" sz="1100">
                          <a:effectLst/>
                        </a:rPr>
                        <a:t>547403</a:t>
                      </a:r>
                      <a:endParaRPr lang="en-US" sz="1100">
                        <a:effectLst/>
                        <a:latin typeface="Calibri"/>
                        <a:ea typeface="Calibri"/>
                        <a:cs typeface="Times New Roman"/>
                      </a:endParaRPr>
                    </a:p>
                  </a:txBody>
                  <a:tcPr marL="40221" marR="40221" marT="0" marB="0"/>
                </a:tc>
                <a:tc gridSpan="2">
                  <a:txBody>
                    <a:bodyPr/>
                    <a:lstStyle/>
                    <a:p>
                      <a:pPr marL="0" marR="0" algn="ctr">
                        <a:lnSpc>
                          <a:spcPct val="115000"/>
                        </a:lnSpc>
                        <a:spcBef>
                          <a:spcPts val="0"/>
                        </a:spcBef>
                        <a:spcAft>
                          <a:spcPts val="0"/>
                        </a:spcAft>
                      </a:pPr>
                      <a:r>
                        <a:rPr lang="en-US" sz="1100" dirty="0">
                          <a:effectLst/>
                        </a:rPr>
                        <a:t>Significant at p&lt;0.05</a:t>
                      </a:r>
                      <a:endParaRPr lang="en-US" sz="1100" dirty="0">
                        <a:effectLst/>
                        <a:latin typeface="Calibri"/>
                        <a:ea typeface="Calibri"/>
                        <a:cs typeface="Times New Roman"/>
                      </a:endParaRPr>
                    </a:p>
                  </a:txBody>
                  <a:tcPr marL="40221" marR="40221" marT="0" marB="0"/>
                </a:tc>
                <a:tc hMerge="1">
                  <a:txBody>
                    <a:bodyPr/>
                    <a:lstStyle/>
                    <a:p>
                      <a:endParaRPr lang="en-US"/>
                    </a:p>
                  </a:txBody>
                  <a:tcPr/>
                </a:tc>
                <a:extLst>
                  <a:ext uri="{0D108BD9-81ED-4DB2-BD59-A6C34878D82A}">
                    <a16:rowId xmlns:a16="http://schemas.microsoft.com/office/drawing/2014/main" val="10021"/>
                  </a:ext>
                </a:extLst>
              </a:tr>
            </a:tbl>
          </a:graphicData>
        </a:graphic>
      </p:graphicFrame>
      <p:sp>
        <p:nvSpPr>
          <p:cNvPr id="5" name="Rectangle 4"/>
          <p:cNvSpPr/>
          <p:nvPr/>
        </p:nvSpPr>
        <p:spPr>
          <a:xfrm>
            <a:off x="4495800" y="1371600"/>
            <a:ext cx="4191000" cy="4832092"/>
          </a:xfrm>
          <a:prstGeom prst="rect">
            <a:avLst/>
          </a:prstGeom>
        </p:spPr>
        <p:txBody>
          <a:bodyPr wrap="square">
            <a:spAutoFit/>
          </a:bodyPr>
          <a:lstStyle/>
          <a:p>
            <a:pPr marL="285750" indent="-285750" algn="just">
              <a:buFont typeface="Arial" pitchFamily="34" charset="0"/>
              <a:buChar char="•"/>
            </a:pPr>
            <a:r>
              <a:rPr lang="en-IN" sz="1400" dirty="0">
                <a:solidFill>
                  <a:srgbClr val="002060"/>
                </a:solidFill>
              </a:rPr>
              <a:t>It is clear from Table 1 that the correlation coefficient (r) varies from 0.79 to 0.94(high coefficient value) over a period of time and decreasing trend is seen for the total publication of fifteen countries to Publication count.; </a:t>
            </a:r>
          </a:p>
          <a:p>
            <a:pPr marL="285750" indent="-285750" algn="just">
              <a:buFont typeface="Arial" pitchFamily="34" charset="0"/>
              <a:buChar char="•"/>
            </a:pPr>
            <a:endParaRPr lang="en-IN" sz="1400" dirty="0">
              <a:solidFill>
                <a:srgbClr val="002060"/>
              </a:solidFill>
            </a:endParaRPr>
          </a:p>
          <a:p>
            <a:pPr marL="285750" indent="-285750" algn="just">
              <a:buFont typeface="Arial" pitchFamily="34" charset="0"/>
              <a:buChar char="•"/>
            </a:pPr>
            <a:r>
              <a:rPr lang="en-IN" sz="1400" dirty="0">
                <a:solidFill>
                  <a:srgbClr val="002060"/>
                </a:solidFill>
              </a:rPr>
              <a:t>The correlation ranges between high to very high correlation, and the positive percentage indicates there is a linear relationship between the numbers of publications and other economic factors under consideration. </a:t>
            </a:r>
          </a:p>
          <a:p>
            <a:pPr marL="285750" indent="-285750" algn="just">
              <a:buFont typeface="Arial" pitchFamily="34" charset="0"/>
              <a:buChar char="•"/>
            </a:pPr>
            <a:endParaRPr lang="en-IN" sz="1400" dirty="0">
              <a:solidFill>
                <a:srgbClr val="002060"/>
              </a:solidFill>
            </a:endParaRPr>
          </a:p>
          <a:p>
            <a:pPr marL="285750" indent="-285750" algn="just">
              <a:buFont typeface="Arial" pitchFamily="34" charset="0"/>
              <a:buChar char="•"/>
            </a:pPr>
            <a:r>
              <a:rPr lang="en-IN" sz="1400" dirty="0">
                <a:solidFill>
                  <a:srgbClr val="002060"/>
                </a:solidFill>
              </a:rPr>
              <a:t>The results of the table infer that there is positive correlation between the number of papers published in the agricultural field and the GDP during the study period.</a:t>
            </a:r>
          </a:p>
          <a:p>
            <a:pPr marL="285750" indent="-285750" algn="just">
              <a:buFont typeface="Arial" pitchFamily="34" charset="0"/>
              <a:buChar char="•"/>
            </a:pPr>
            <a:endParaRPr lang="en-IN" sz="1400" dirty="0">
              <a:solidFill>
                <a:srgbClr val="002060"/>
              </a:solidFill>
            </a:endParaRPr>
          </a:p>
          <a:p>
            <a:pPr marL="285750" indent="-285750" algn="just">
              <a:buFont typeface="Arial" pitchFamily="34" charset="0"/>
              <a:buChar char="•"/>
            </a:pPr>
            <a:r>
              <a:rPr lang="en-IN" sz="1400" dirty="0">
                <a:solidFill>
                  <a:srgbClr val="002060"/>
                </a:solidFill>
              </a:rPr>
              <a:t>So the growth in GDP will result in increase in the number of publications, if the GDP contribution to Research and Development activities is increased.</a:t>
            </a:r>
          </a:p>
          <a:p>
            <a:pPr marL="285750" indent="-285750" algn="just">
              <a:buFont typeface="Arial" pitchFamily="34" charset="0"/>
              <a:buChar char="•"/>
            </a:pPr>
            <a:endParaRPr lang="en-IN" sz="1400" dirty="0">
              <a:solidFill>
                <a:srgbClr val="002060"/>
              </a:solidFill>
            </a:endParaRPr>
          </a:p>
        </p:txBody>
      </p:sp>
    </p:spTree>
    <p:extLst>
      <p:ext uri="{BB962C8B-B14F-4D97-AF65-F5344CB8AC3E}">
        <p14:creationId xmlns:p14="http://schemas.microsoft.com/office/powerpoint/2010/main" val="4079743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533400"/>
          </a:xfrm>
        </p:spPr>
        <p:txBody>
          <a:bodyPr>
            <a:normAutofit fontScale="90000"/>
          </a:bodyPr>
          <a:lstStyle/>
          <a:p>
            <a:r>
              <a:rPr lang="en-US" sz="2000" b="1" dirty="0" smtClean="0"/>
              <a:t>Table 2:Country-wise Correlation Coefficients of Publication with Economic Indicators</a:t>
            </a:r>
            <a:endParaRPr lang="en-IN" sz="2000" dirty="0"/>
          </a:p>
        </p:txBody>
      </p:sp>
      <p:graphicFrame>
        <p:nvGraphicFramePr>
          <p:cNvPr id="6" name="Table 5"/>
          <p:cNvGraphicFramePr>
            <a:graphicFrameLocks noGrp="1"/>
          </p:cNvGraphicFramePr>
          <p:nvPr>
            <p:extLst>
              <p:ext uri="{D42A27DB-BD31-4B8C-83A1-F6EECF244321}">
                <p14:modId xmlns:p14="http://schemas.microsoft.com/office/powerpoint/2010/main" val="3022117240"/>
              </p:ext>
            </p:extLst>
          </p:nvPr>
        </p:nvGraphicFramePr>
        <p:xfrm>
          <a:off x="381000" y="1066800"/>
          <a:ext cx="5105400" cy="4626864"/>
        </p:xfrm>
        <a:graphic>
          <a:graphicData uri="http://schemas.openxmlformats.org/drawingml/2006/table">
            <a:tbl>
              <a:tblPr firstRow="1" firstCol="1" bandRow="1">
                <a:tableStyleId>{5C22544A-7EE6-4342-B048-85BDC9FD1C3A}</a:tableStyleId>
              </a:tblPr>
              <a:tblGrid>
                <a:gridCol w="1209318">
                  <a:extLst>
                    <a:ext uri="{9D8B030D-6E8A-4147-A177-3AD203B41FA5}">
                      <a16:colId xmlns:a16="http://schemas.microsoft.com/office/drawing/2014/main" val="20000"/>
                    </a:ext>
                  </a:extLst>
                </a:gridCol>
                <a:gridCol w="714597">
                  <a:extLst>
                    <a:ext uri="{9D8B030D-6E8A-4147-A177-3AD203B41FA5}">
                      <a16:colId xmlns:a16="http://schemas.microsoft.com/office/drawing/2014/main" val="20001"/>
                    </a:ext>
                  </a:extLst>
                </a:gridCol>
                <a:gridCol w="870343">
                  <a:extLst>
                    <a:ext uri="{9D8B030D-6E8A-4147-A177-3AD203B41FA5}">
                      <a16:colId xmlns:a16="http://schemas.microsoft.com/office/drawing/2014/main" val="20002"/>
                    </a:ext>
                  </a:extLst>
                </a:gridCol>
                <a:gridCol w="723148">
                  <a:extLst>
                    <a:ext uri="{9D8B030D-6E8A-4147-A177-3AD203B41FA5}">
                      <a16:colId xmlns:a16="http://schemas.microsoft.com/office/drawing/2014/main" val="20003"/>
                    </a:ext>
                  </a:extLst>
                </a:gridCol>
                <a:gridCol w="793997">
                  <a:extLst>
                    <a:ext uri="{9D8B030D-6E8A-4147-A177-3AD203B41FA5}">
                      <a16:colId xmlns:a16="http://schemas.microsoft.com/office/drawing/2014/main" val="20004"/>
                    </a:ext>
                  </a:extLst>
                </a:gridCol>
                <a:gridCol w="793997">
                  <a:extLst>
                    <a:ext uri="{9D8B030D-6E8A-4147-A177-3AD203B41FA5}">
                      <a16:colId xmlns:a16="http://schemas.microsoft.com/office/drawing/2014/main" val="20005"/>
                    </a:ext>
                  </a:extLst>
                </a:gridCol>
              </a:tblGrid>
              <a:tr h="0">
                <a:tc rowSpan="2">
                  <a:txBody>
                    <a:bodyPr/>
                    <a:lstStyle/>
                    <a:p>
                      <a:pPr marL="0" marR="0" algn="ctr">
                        <a:lnSpc>
                          <a:spcPct val="115000"/>
                        </a:lnSpc>
                        <a:spcBef>
                          <a:spcPts val="0"/>
                        </a:spcBef>
                        <a:spcAft>
                          <a:spcPts val="0"/>
                        </a:spcAft>
                      </a:pPr>
                      <a:r>
                        <a:rPr lang="en-US" sz="1100">
                          <a:effectLst/>
                        </a:rPr>
                        <a:t>Country</a:t>
                      </a:r>
                      <a:endParaRPr lang="en-US" sz="1100">
                        <a:effectLst/>
                        <a:latin typeface="Calibri"/>
                        <a:ea typeface="Calibri"/>
                        <a:cs typeface="Times New Roman"/>
                      </a:endParaRPr>
                    </a:p>
                  </a:txBody>
                  <a:tcPr marL="68580" marR="68580" marT="0" marB="0" anchor="ctr"/>
                </a:tc>
                <a:tc rowSpan="2">
                  <a:txBody>
                    <a:bodyPr/>
                    <a:lstStyle/>
                    <a:p>
                      <a:pPr marL="0" marR="0" algn="ctr">
                        <a:lnSpc>
                          <a:spcPct val="115000"/>
                        </a:lnSpc>
                        <a:spcBef>
                          <a:spcPts val="0"/>
                        </a:spcBef>
                        <a:spcAft>
                          <a:spcPts val="0"/>
                        </a:spcAft>
                      </a:pPr>
                      <a:r>
                        <a:rPr lang="en-US" sz="1100">
                          <a:effectLst/>
                        </a:rPr>
                        <a:t>Total Publications</a:t>
                      </a:r>
                      <a:endParaRPr lang="en-US" sz="1100">
                        <a:effectLst/>
                        <a:latin typeface="Calibri"/>
                        <a:ea typeface="Calibri"/>
                        <a:cs typeface="Times New Roman"/>
                      </a:endParaRPr>
                    </a:p>
                  </a:txBody>
                  <a:tcPr marL="68580" marR="68580" marT="0" marB="0" anchor="ctr"/>
                </a:tc>
                <a:tc rowSpan="2">
                  <a:txBody>
                    <a:bodyPr/>
                    <a:lstStyle/>
                    <a:p>
                      <a:pPr marL="0" marR="0" algn="ctr">
                        <a:lnSpc>
                          <a:spcPct val="115000"/>
                        </a:lnSpc>
                        <a:spcBef>
                          <a:spcPts val="0"/>
                        </a:spcBef>
                        <a:spcAft>
                          <a:spcPts val="0"/>
                        </a:spcAft>
                      </a:pPr>
                      <a:r>
                        <a:rPr lang="en-US" sz="1100">
                          <a:effectLst/>
                        </a:rPr>
                        <a:t>Publication Contribution (%)</a:t>
                      </a:r>
                      <a:endParaRPr lang="en-US" sz="1100">
                        <a:effectLst/>
                        <a:latin typeface="Calibri"/>
                        <a:ea typeface="Calibri"/>
                        <a:cs typeface="Times New Roman"/>
                      </a:endParaRPr>
                    </a:p>
                  </a:txBody>
                  <a:tcPr marL="68580" marR="68580" marT="0" marB="0" anchor="ctr"/>
                </a:tc>
                <a:tc gridSpan="3">
                  <a:txBody>
                    <a:bodyPr/>
                    <a:lstStyle/>
                    <a:p>
                      <a:pPr marL="0" marR="0" algn="ctr">
                        <a:lnSpc>
                          <a:spcPct val="115000"/>
                        </a:lnSpc>
                        <a:spcBef>
                          <a:spcPts val="0"/>
                        </a:spcBef>
                        <a:spcAft>
                          <a:spcPts val="0"/>
                        </a:spcAft>
                      </a:pPr>
                      <a:r>
                        <a:rPr lang="en-US" sz="1100">
                          <a:effectLst/>
                        </a:rPr>
                        <a:t>Correlation Coefficients (r)</a:t>
                      </a:r>
                      <a:endParaRPr lang="en-US" sz="110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219075">
                <a:tc vMerge="1">
                  <a:txBody>
                    <a:bodyPr/>
                    <a:lstStyle/>
                    <a:p>
                      <a:endParaRPr lang="en-US"/>
                    </a:p>
                  </a:txBody>
                  <a:tcPr/>
                </a:tc>
                <a:tc vMerge="1">
                  <a:txBody>
                    <a:bodyPr/>
                    <a:lstStyle/>
                    <a:p>
                      <a:endParaRPr lang="en-US"/>
                    </a:p>
                  </a:txBody>
                  <a:tcPr/>
                </a:tc>
                <a:tc vMerge="1">
                  <a:txBody>
                    <a:bodyPr/>
                    <a:lstStyle/>
                    <a:p>
                      <a:endParaRPr lang="en-US"/>
                    </a:p>
                  </a:txBody>
                  <a:tcPr/>
                </a:tc>
                <a:tc>
                  <a:txBody>
                    <a:bodyPr/>
                    <a:lstStyle/>
                    <a:p>
                      <a:pPr marL="0" marR="0" algn="just">
                        <a:lnSpc>
                          <a:spcPct val="115000"/>
                        </a:lnSpc>
                        <a:spcBef>
                          <a:spcPts val="0"/>
                        </a:spcBef>
                        <a:spcAft>
                          <a:spcPts val="0"/>
                        </a:spcAft>
                      </a:pPr>
                      <a:r>
                        <a:rPr lang="en-US" sz="1100" dirty="0">
                          <a:solidFill>
                            <a:srgbClr val="1105B3"/>
                          </a:solidFill>
                          <a:effectLst/>
                        </a:rPr>
                        <a:t>Pub/GDP</a:t>
                      </a:r>
                      <a:endParaRPr lang="en-US" sz="1100" dirty="0">
                        <a:solidFill>
                          <a:srgbClr val="1105B3"/>
                        </a:solidFill>
                        <a:effectLst/>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dirty="0">
                          <a:solidFill>
                            <a:srgbClr val="1105B3"/>
                          </a:solidFill>
                          <a:effectLst/>
                        </a:rPr>
                        <a:t>Pub/EDP</a:t>
                      </a:r>
                      <a:endParaRPr lang="en-US" sz="1100" dirty="0">
                        <a:solidFill>
                          <a:srgbClr val="1105B3"/>
                        </a:solidFill>
                        <a:effectLst/>
                        <a:latin typeface="Calibri"/>
                        <a:ea typeface="Calibri"/>
                        <a:cs typeface="Times New Roman"/>
                      </a:endParaRPr>
                    </a:p>
                  </a:txBody>
                  <a:tcPr marL="68580" marR="68580" marT="0" marB="0" anchor="ctr"/>
                </a:tc>
                <a:tc>
                  <a:txBody>
                    <a:bodyPr/>
                    <a:lstStyle/>
                    <a:p>
                      <a:pPr marL="0" marR="0" algn="just">
                        <a:lnSpc>
                          <a:spcPct val="115000"/>
                        </a:lnSpc>
                        <a:spcBef>
                          <a:spcPts val="0"/>
                        </a:spcBef>
                        <a:spcAft>
                          <a:spcPts val="0"/>
                        </a:spcAft>
                      </a:pPr>
                      <a:r>
                        <a:rPr lang="en-US" sz="1100" dirty="0">
                          <a:solidFill>
                            <a:srgbClr val="1105B3"/>
                          </a:solidFill>
                          <a:effectLst/>
                        </a:rPr>
                        <a:t>Pub/GERD</a:t>
                      </a:r>
                      <a:endParaRPr lang="en-US" sz="1100" dirty="0">
                        <a:solidFill>
                          <a:srgbClr val="1105B3"/>
                        </a:solidFill>
                        <a:effectLst/>
                        <a:latin typeface="Calibri"/>
                        <a:ea typeface="Calibri"/>
                        <a:cs typeface="Times New Roman"/>
                      </a:endParaRPr>
                    </a:p>
                  </a:txBody>
                  <a:tcPr marL="68580" marR="68580" marT="0" marB="0" anchor="ctr"/>
                </a:tc>
                <a:extLst>
                  <a:ext uri="{0D108BD9-81ED-4DB2-BD59-A6C34878D82A}">
                    <a16:rowId xmlns:a16="http://schemas.microsoft.com/office/drawing/2014/main" val="10001"/>
                  </a:ext>
                </a:extLst>
              </a:tr>
              <a:tr h="182880">
                <a:tc>
                  <a:txBody>
                    <a:bodyPr/>
                    <a:lstStyle/>
                    <a:p>
                      <a:pPr marL="0" marR="0" algn="ctr">
                        <a:lnSpc>
                          <a:spcPct val="115000"/>
                        </a:lnSpc>
                        <a:spcBef>
                          <a:spcPts val="0"/>
                        </a:spcBef>
                        <a:spcAft>
                          <a:spcPts val="0"/>
                        </a:spcAft>
                      </a:pPr>
                      <a:r>
                        <a:rPr lang="en-US" sz="1100">
                          <a:effectLst/>
                        </a:rPr>
                        <a:t>USA</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133571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23.82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0.23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0.14</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dirty="0">
                          <a:effectLst/>
                        </a:rPr>
                        <a:t>0.18</a:t>
                      </a:r>
                      <a:endParaRPr lang="en-US" sz="1100" dirty="0">
                        <a:effectLst/>
                        <a:latin typeface="Calibri"/>
                        <a:ea typeface="Calibri"/>
                        <a:cs typeface="Times New Roman"/>
                      </a:endParaRPr>
                    </a:p>
                  </a:txBody>
                  <a:tcPr marL="68580" marR="68580" marT="0" marB="0" anchor="ctr"/>
                </a:tc>
                <a:extLst>
                  <a:ext uri="{0D108BD9-81ED-4DB2-BD59-A6C34878D82A}">
                    <a16:rowId xmlns:a16="http://schemas.microsoft.com/office/drawing/2014/main" val="10002"/>
                  </a:ext>
                </a:extLst>
              </a:tr>
              <a:tr h="182880">
                <a:tc>
                  <a:txBody>
                    <a:bodyPr/>
                    <a:lstStyle/>
                    <a:p>
                      <a:pPr marL="0" marR="0" algn="ctr">
                        <a:lnSpc>
                          <a:spcPct val="115000"/>
                        </a:lnSpc>
                        <a:spcBef>
                          <a:spcPts val="0"/>
                        </a:spcBef>
                        <a:spcAft>
                          <a:spcPts val="0"/>
                        </a:spcAft>
                      </a:pPr>
                      <a:r>
                        <a:rPr lang="en-US" sz="1100">
                          <a:effectLst/>
                        </a:rPr>
                        <a:t>China</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47848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8.53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0.99</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0.99</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0.99</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03"/>
                  </a:ext>
                </a:extLst>
              </a:tr>
              <a:tr h="182880">
                <a:tc>
                  <a:txBody>
                    <a:bodyPr/>
                    <a:lstStyle/>
                    <a:p>
                      <a:pPr marL="0" marR="0" algn="ctr">
                        <a:lnSpc>
                          <a:spcPct val="115000"/>
                        </a:lnSpc>
                        <a:spcBef>
                          <a:spcPts val="0"/>
                        </a:spcBef>
                        <a:spcAft>
                          <a:spcPts val="0"/>
                        </a:spcAft>
                      </a:pPr>
                      <a:r>
                        <a:rPr lang="en-US" sz="1100">
                          <a:effectLst/>
                        </a:rPr>
                        <a:t>Brazil</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46544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8.30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0.94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0.94</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0.94</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04"/>
                  </a:ext>
                </a:extLst>
              </a:tr>
              <a:tr h="182880">
                <a:tc>
                  <a:txBody>
                    <a:bodyPr/>
                    <a:lstStyle/>
                    <a:p>
                      <a:pPr marL="0" marR="0" algn="ctr">
                        <a:lnSpc>
                          <a:spcPct val="115000"/>
                        </a:lnSpc>
                        <a:spcBef>
                          <a:spcPts val="0"/>
                        </a:spcBef>
                        <a:spcAft>
                          <a:spcPts val="0"/>
                        </a:spcAft>
                      </a:pPr>
                      <a:r>
                        <a:rPr lang="en-US" sz="1100">
                          <a:effectLst/>
                        </a:rPr>
                        <a:t>India</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35264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6.29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0.95</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0.90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0.90</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05"/>
                  </a:ext>
                </a:extLst>
              </a:tr>
              <a:tr h="182880">
                <a:tc>
                  <a:txBody>
                    <a:bodyPr/>
                    <a:lstStyle/>
                    <a:p>
                      <a:pPr marL="0" marR="0" algn="ctr">
                        <a:lnSpc>
                          <a:spcPct val="115000"/>
                        </a:lnSpc>
                        <a:spcBef>
                          <a:spcPts val="0"/>
                        </a:spcBef>
                        <a:spcAft>
                          <a:spcPts val="0"/>
                        </a:spcAft>
                      </a:pPr>
                      <a:r>
                        <a:rPr lang="en-US" sz="1100">
                          <a:effectLst/>
                        </a:rPr>
                        <a:t>Canada</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25891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4.62</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0.71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0.66</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0.74</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06"/>
                  </a:ext>
                </a:extLst>
              </a:tr>
              <a:tr h="182880">
                <a:tc>
                  <a:txBody>
                    <a:bodyPr/>
                    <a:lstStyle/>
                    <a:p>
                      <a:pPr marL="0" marR="0" algn="ctr">
                        <a:lnSpc>
                          <a:spcPct val="115000"/>
                        </a:lnSpc>
                        <a:spcBef>
                          <a:spcPts val="0"/>
                        </a:spcBef>
                        <a:spcAft>
                          <a:spcPts val="0"/>
                        </a:spcAft>
                      </a:pPr>
                      <a:r>
                        <a:rPr lang="en-US" sz="1100">
                          <a:effectLst/>
                        </a:rPr>
                        <a:t>Germany</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26892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4.80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0.93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0.96</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0.97</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07"/>
                  </a:ext>
                </a:extLst>
              </a:tr>
              <a:tr h="182880">
                <a:tc>
                  <a:txBody>
                    <a:bodyPr/>
                    <a:lstStyle/>
                    <a:p>
                      <a:pPr marL="0" marR="0" algn="ctr">
                        <a:lnSpc>
                          <a:spcPct val="115000"/>
                        </a:lnSpc>
                        <a:spcBef>
                          <a:spcPts val="0"/>
                        </a:spcBef>
                        <a:spcAft>
                          <a:spcPts val="0"/>
                        </a:spcAft>
                      </a:pPr>
                      <a:r>
                        <a:rPr lang="en-US" sz="1100">
                          <a:effectLst/>
                        </a:rPr>
                        <a:t>Australia</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23468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4.19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0.86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0.87</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0.85</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08"/>
                  </a:ext>
                </a:extLst>
              </a:tr>
              <a:tr h="182880">
                <a:tc>
                  <a:txBody>
                    <a:bodyPr/>
                    <a:lstStyle/>
                    <a:p>
                      <a:pPr marL="0" marR="0" algn="ctr">
                        <a:lnSpc>
                          <a:spcPct val="115000"/>
                        </a:lnSpc>
                        <a:spcBef>
                          <a:spcPts val="0"/>
                        </a:spcBef>
                        <a:spcAft>
                          <a:spcPts val="0"/>
                        </a:spcAft>
                      </a:pPr>
                      <a:r>
                        <a:rPr lang="en-US" sz="1100">
                          <a:effectLst/>
                        </a:rPr>
                        <a:t>Japan</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23494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4.19</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0.56</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0.70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0.69</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09"/>
                  </a:ext>
                </a:extLst>
              </a:tr>
              <a:tr h="182880">
                <a:tc>
                  <a:txBody>
                    <a:bodyPr/>
                    <a:lstStyle/>
                    <a:p>
                      <a:pPr marL="0" marR="0" algn="ctr">
                        <a:lnSpc>
                          <a:spcPct val="115000"/>
                        </a:lnSpc>
                        <a:spcBef>
                          <a:spcPts val="0"/>
                        </a:spcBef>
                        <a:spcAft>
                          <a:spcPts val="0"/>
                        </a:spcAft>
                      </a:pPr>
                      <a:r>
                        <a:rPr lang="en-US" sz="1100">
                          <a:effectLst/>
                        </a:rPr>
                        <a:t>Spain</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26093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4.65</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0.92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0.83</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0.94</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0"/>
                  </a:ext>
                </a:extLst>
              </a:tr>
              <a:tr h="182880">
                <a:tc>
                  <a:txBody>
                    <a:bodyPr/>
                    <a:lstStyle/>
                    <a:p>
                      <a:pPr marL="0" marR="0" algn="ctr">
                        <a:lnSpc>
                          <a:spcPct val="115000"/>
                        </a:lnSpc>
                        <a:spcBef>
                          <a:spcPts val="0"/>
                        </a:spcBef>
                        <a:spcAft>
                          <a:spcPts val="0"/>
                        </a:spcAft>
                      </a:pPr>
                      <a:r>
                        <a:rPr lang="en-US" sz="1100">
                          <a:effectLst/>
                        </a:rPr>
                        <a:t>France</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21213</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3.78</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0.84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0.79</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0.88</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1"/>
                  </a:ext>
                </a:extLst>
              </a:tr>
              <a:tr h="182880">
                <a:tc>
                  <a:txBody>
                    <a:bodyPr/>
                    <a:lstStyle/>
                    <a:p>
                      <a:pPr marL="0" marR="0" algn="ctr">
                        <a:lnSpc>
                          <a:spcPct val="115000"/>
                        </a:lnSpc>
                        <a:spcBef>
                          <a:spcPts val="0"/>
                        </a:spcBef>
                        <a:spcAft>
                          <a:spcPts val="0"/>
                        </a:spcAft>
                      </a:pPr>
                      <a:r>
                        <a:rPr lang="en-US" sz="1100">
                          <a:effectLst/>
                        </a:rPr>
                        <a:t>United kingdom</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16817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3.00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-0.61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-0.62</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-0.63</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2"/>
                  </a:ext>
                </a:extLst>
              </a:tr>
              <a:tr h="160655">
                <a:tc>
                  <a:txBody>
                    <a:bodyPr/>
                    <a:lstStyle/>
                    <a:p>
                      <a:pPr marL="0" marR="0" algn="ctr">
                        <a:lnSpc>
                          <a:spcPct val="115000"/>
                        </a:lnSpc>
                        <a:spcBef>
                          <a:spcPts val="0"/>
                        </a:spcBef>
                        <a:spcAft>
                          <a:spcPts val="0"/>
                        </a:spcAft>
                      </a:pPr>
                      <a:r>
                        <a:rPr lang="en-US" sz="1100">
                          <a:effectLst/>
                        </a:rPr>
                        <a:t>Italy</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19818</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3.53</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0.79</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0.60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0.89</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3"/>
                  </a:ext>
                </a:extLst>
              </a:tr>
              <a:tr h="182880">
                <a:tc>
                  <a:txBody>
                    <a:bodyPr/>
                    <a:lstStyle/>
                    <a:p>
                      <a:pPr marL="0" marR="0" algn="ctr">
                        <a:lnSpc>
                          <a:spcPct val="115000"/>
                        </a:lnSpc>
                        <a:spcBef>
                          <a:spcPts val="0"/>
                        </a:spcBef>
                        <a:spcAft>
                          <a:spcPts val="0"/>
                        </a:spcAft>
                      </a:pPr>
                      <a:r>
                        <a:rPr lang="en-US" sz="1100">
                          <a:effectLst/>
                        </a:rPr>
                        <a:t>Netherlands</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11771</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2.10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0.79</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0.81</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0.89</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4"/>
                  </a:ext>
                </a:extLst>
              </a:tr>
              <a:tr h="182880">
                <a:tc>
                  <a:txBody>
                    <a:bodyPr/>
                    <a:lstStyle/>
                    <a:p>
                      <a:pPr marL="0" marR="0" algn="ctr">
                        <a:lnSpc>
                          <a:spcPct val="115000"/>
                        </a:lnSpc>
                        <a:spcBef>
                          <a:spcPts val="0"/>
                        </a:spcBef>
                        <a:spcAft>
                          <a:spcPts val="0"/>
                        </a:spcAft>
                      </a:pPr>
                      <a:r>
                        <a:rPr lang="en-US" sz="1100">
                          <a:effectLst/>
                        </a:rPr>
                        <a:t>Korea</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11454</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2.04</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0.97</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0.89</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0.97</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5"/>
                  </a:ext>
                </a:extLst>
              </a:tr>
              <a:tr h="182880">
                <a:tc>
                  <a:txBody>
                    <a:bodyPr/>
                    <a:lstStyle/>
                    <a:p>
                      <a:pPr marL="0" marR="0" algn="ctr">
                        <a:lnSpc>
                          <a:spcPct val="115000"/>
                        </a:lnSpc>
                        <a:spcBef>
                          <a:spcPts val="0"/>
                        </a:spcBef>
                        <a:spcAft>
                          <a:spcPts val="0"/>
                        </a:spcAft>
                      </a:pPr>
                      <a:r>
                        <a:rPr lang="en-US" sz="1100">
                          <a:effectLst/>
                        </a:rPr>
                        <a:t>Mexico</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8990</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1.60</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1000"/>
                        </a:spcAft>
                      </a:pPr>
                      <a:r>
                        <a:rPr lang="en-IN" sz="1100">
                          <a:effectLst/>
                        </a:rPr>
                        <a:t>0.82</a:t>
                      </a:r>
                      <a:endParaRPr lang="en-US" sz="110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100">
                          <a:effectLst/>
                        </a:rPr>
                        <a:t>0.83</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0.82</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6"/>
                  </a:ext>
                </a:extLst>
              </a:tr>
              <a:tr h="182880">
                <a:tc>
                  <a:txBody>
                    <a:bodyPr/>
                    <a:lstStyle/>
                    <a:p>
                      <a:pPr marL="0" marR="0" algn="ctr">
                        <a:lnSpc>
                          <a:spcPct val="115000"/>
                        </a:lnSpc>
                        <a:spcBef>
                          <a:spcPts val="0"/>
                        </a:spcBef>
                        <a:spcAft>
                          <a:spcPts val="0"/>
                        </a:spcAft>
                      </a:pPr>
                      <a:r>
                        <a:rPr lang="en-US" sz="1100">
                          <a:effectLst/>
                        </a:rPr>
                        <a:t>Total</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479128</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85.46</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7"/>
                  </a:ext>
                </a:extLst>
              </a:tr>
              <a:tr h="182880">
                <a:tc>
                  <a:txBody>
                    <a:bodyPr/>
                    <a:lstStyle/>
                    <a:p>
                      <a:pPr marL="0" marR="0" algn="ctr">
                        <a:lnSpc>
                          <a:spcPct val="115000"/>
                        </a:lnSpc>
                        <a:spcBef>
                          <a:spcPts val="0"/>
                        </a:spcBef>
                        <a:spcAft>
                          <a:spcPts val="0"/>
                        </a:spcAft>
                      </a:pPr>
                      <a:r>
                        <a:rPr lang="en-US" sz="1100">
                          <a:effectLst/>
                        </a:rPr>
                        <a:t>Global Total</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560640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100</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0.95</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0.97</a:t>
                      </a:r>
                      <a:endParaRPr lang="en-US" sz="1100">
                        <a:effectLst/>
                        <a:latin typeface="Calibri"/>
                        <a:ea typeface="Calibri"/>
                        <a:cs typeface="Times New Roman"/>
                      </a:endParaRPr>
                    </a:p>
                  </a:txBody>
                  <a:tcPr marL="68580" marR="68580" marT="0" marB="0" anchor="ctr"/>
                </a:tc>
                <a:tc>
                  <a:txBody>
                    <a:bodyPr/>
                    <a:lstStyle/>
                    <a:p>
                      <a:pPr marL="0" marR="0" algn="ctr">
                        <a:lnSpc>
                          <a:spcPct val="115000"/>
                        </a:lnSpc>
                        <a:spcBef>
                          <a:spcPts val="0"/>
                        </a:spcBef>
                        <a:spcAft>
                          <a:spcPts val="0"/>
                        </a:spcAft>
                      </a:pPr>
                      <a:r>
                        <a:rPr lang="en-US" sz="1100">
                          <a:effectLst/>
                        </a:rPr>
                        <a:t>0.96</a:t>
                      </a:r>
                      <a:endParaRPr lang="en-US" sz="1100">
                        <a:effectLst/>
                        <a:latin typeface="Calibri"/>
                        <a:ea typeface="Calibri"/>
                        <a:cs typeface="Times New Roman"/>
                      </a:endParaRPr>
                    </a:p>
                  </a:txBody>
                  <a:tcPr marL="68580" marR="68580" marT="0" marB="0" anchor="ctr"/>
                </a:tc>
                <a:extLst>
                  <a:ext uri="{0D108BD9-81ED-4DB2-BD59-A6C34878D82A}">
                    <a16:rowId xmlns:a16="http://schemas.microsoft.com/office/drawing/2014/main" val="10018"/>
                  </a:ext>
                </a:extLst>
              </a:tr>
              <a:tr h="360045">
                <a:tc gridSpan="6">
                  <a:txBody>
                    <a:bodyPr/>
                    <a:lstStyle/>
                    <a:p>
                      <a:pPr marL="0" marR="0" algn="ctr">
                        <a:lnSpc>
                          <a:spcPct val="115000"/>
                        </a:lnSpc>
                        <a:spcBef>
                          <a:spcPts val="0"/>
                        </a:spcBef>
                        <a:spcAft>
                          <a:spcPts val="0"/>
                        </a:spcAft>
                      </a:pPr>
                      <a:r>
                        <a:rPr lang="en-US" sz="1100" dirty="0">
                          <a:effectLst/>
                        </a:rPr>
                        <a:t>Significant at p&lt;0.05; EDP- Government expenditure on education;  GERD- Govt. expenditure on Research &amp; Development</a:t>
                      </a:r>
                      <a:endParaRPr lang="en-US" sz="1100" dirty="0">
                        <a:effectLst/>
                        <a:latin typeface="Calibri"/>
                        <a:ea typeface="Calibri"/>
                        <a:cs typeface="Times New Roman"/>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19"/>
                  </a:ext>
                </a:extLst>
              </a:tr>
            </a:tbl>
          </a:graphicData>
        </a:graphic>
      </p:graphicFrame>
      <p:sp>
        <p:nvSpPr>
          <p:cNvPr id="7" name="Content Placeholder 2"/>
          <p:cNvSpPr>
            <a:spLocks noGrp="1"/>
          </p:cNvSpPr>
          <p:nvPr>
            <p:ph idx="1"/>
          </p:nvPr>
        </p:nvSpPr>
        <p:spPr>
          <a:xfrm>
            <a:off x="5257800" y="1066800"/>
            <a:ext cx="3886200" cy="4906963"/>
          </a:xfrm>
        </p:spPr>
        <p:txBody>
          <a:bodyPr>
            <a:normAutofit fontScale="40000" lnSpcReduction="20000"/>
          </a:bodyPr>
          <a:lstStyle/>
          <a:p>
            <a:pPr algn="just"/>
            <a:r>
              <a:rPr lang="en-IN" dirty="0" smtClean="0"/>
              <a:t>It may be observed from the table 2 that most of the countries have r&gt;90 under GDP V/s publications, the correlation coefficient is very high for China, Korea, India, Spain, Brazil, Germany, Mexico, Australia, France, Italy, Netherlands, whereas Canada exhibits high correlation and a moderate level relation is observed for USA and Japan, and the United Kingdom shows no correlation.</a:t>
            </a:r>
          </a:p>
          <a:p>
            <a:pPr algn="just"/>
            <a:endParaRPr lang="en-IN" dirty="0"/>
          </a:p>
          <a:p>
            <a:pPr algn="just"/>
            <a:r>
              <a:rPr lang="en-IN" dirty="0" smtClean="0"/>
              <a:t> Similarly when correlation for </a:t>
            </a:r>
            <a:r>
              <a:rPr lang="en-US" dirty="0" smtClean="0"/>
              <a:t>Government expenditure on education</a:t>
            </a:r>
            <a:r>
              <a:rPr lang="en-IN" dirty="0" smtClean="0"/>
              <a:t> to GDP and Publications is studies show that high correlation exists for China, India, Spain, Brazil, Germany, Mexico, Australia, France, Netherlands, Italy, whereas the UK shows no correlation between both entities. </a:t>
            </a:r>
          </a:p>
          <a:p>
            <a:pPr algn="just"/>
            <a:endParaRPr lang="en-IN" dirty="0"/>
          </a:p>
          <a:p>
            <a:pPr algn="just"/>
            <a:r>
              <a:rPr lang="en-IN" dirty="0" smtClean="0"/>
              <a:t>The relation between GERD to publication shows similar results as that of GDP and EDP. The </a:t>
            </a:r>
            <a:r>
              <a:rPr lang="en-IN" dirty="0" err="1" smtClean="0"/>
              <a:t>negativelow</a:t>
            </a:r>
            <a:r>
              <a:rPr lang="en-IN" dirty="0" smtClean="0"/>
              <a:t>-level correlation for India and positive high correlation for US, China, Brazil and Canada. </a:t>
            </a:r>
          </a:p>
          <a:p>
            <a:pPr algn="just"/>
            <a:endParaRPr lang="en-IN" dirty="0"/>
          </a:p>
          <a:p>
            <a:pPr algn="just"/>
            <a:r>
              <a:rPr lang="en-IN" dirty="0" smtClean="0"/>
              <a:t>When the growth percentage of both GDP and publications is tested it shows a high level of correlation between most of the countries under study. </a:t>
            </a:r>
          </a:p>
          <a:p>
            <a:pPr algn="just"/>
            <a:endParaRPr lang="en-IN" dirty="0"/>
          </a:p>
          <a:p>
            <a:pPr algn="just"/>
            <a:r>
              <a:rPr lang="en-IN" dirty="0" smtClean="0"/>
              <a:t>Similarly, the Global agricultural output shows a very high correlation with all the economic indicators under consideration.</a:t>
            </a:r>
          </a:p>
          <a:p>
            <a:pPr algn="just"/>
            <a:endParaRPr lang="en-IN" dirty="0" smtClean="0"/>
          </a:p>
          <a:p>
            <a:pPr algn="just"/>
            <a:r>
              <a:rPr lang="en-IN" dirty="0" smtClean="0"/>
              <a:t>The results of the table infer that some of the developed countries like the USA, Japan, UK, and Canada show low level of correlation between publication count and the economic indicators, stating that the number of papers is independent on other economic indicators, whereas developing countries like India, China, Brazil are dependent on economic indicators.</a:t>
            </a:r>
          </a:p>
          <a:p>
            <a:pPr marL="0" indent="0" algn="just">
              <a:buNone/>
            </a:pPr>
            <a:endParaRPr lang="en-IN" dirty="0" smtClean="0"/>
          </a:p>
          <a:p>
            <a:pPr algn="just"/>
            <a:endParaRPr lang="en-IN" dirty="0"/>
          </a:p>
        </p:txBody>
      </p:sp>
    </p:spTree>
    <p:extLst>
      <p:ext uri="{BB962C8B-B14F-4D97-AF65-F5344CB8AC3E}">
        <p14:creationId xmlns:p14="http://schemas.microsoft.com/office/powerpoint/2010/main" val="136141739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3086</Words>
  <Application>Microsoft Office PowerPoint</Application>
  <PresentationFormat>On-screen Show (4:3)</PresentationFormat>
  <Paragraphs>830</Paragraphs>
  <Slides>18</Slides>
  <Notes>2</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18</vt:i4>
      </vt:variant>
    </vt:vector>
  </HeadingPairs>
  <TitlesOfParts>
    <vt:vector size="28" baseType="lpstr">
      <vt:lpstr>Arial</vt:lpstr>
      <vt:lpstr>Bookman Old Style</vt:lpstr>
      <vt:lpstr>Calibri</vt:lpstr>
      <vt:lpstr>Cambria Math</vt:lpstr>
      <vt:lpstr>Constantia</vt:lpstr>
      <vt:lpstr>Times New Roman</vt:lpstr>
      <vt:lpstr>Wingdings</vt:lpstr>
      <vt:lpstr>Wingdings 2</vt:lpstr>
      <vt:lpstr>Flow</vt:lpstr>
      <vt:lpstr>1_Flow</vt:lpstr>
      <vt:lpstr>PowerPoint Presentation</vt:lpstr>
      <vt:lpstr>PowerPoint Presentation</vt:lpstr>
      <vt:lpstr>Cont…</vt:lpstr>
      <vt:lpstr>Cont…</vt:lpstr>
      <vt:lpstr>Relation between Number of Publications and Economic Indicators</vt:lpstr>
      <vt:lpstr>OBJECTIVES OF THE STUDY</vt:lpstr>
      <vt:lpstr>Methodology</vt:lpstr>
      <vt:lpstr>Analysis of the Data</vt:lpstr>
      <vt:lpstr>Table 2:Country-wise Correlation Coefficients of Publication with Economic Indicators</vt:lpstr>
      <vt:lpstr>Table 3: Correlation Coefficient of Indian Agricultural Scholarly Publications Data V/S economic Indicators under study</vt:lpstr>
      <vt:lpstr>PowerPoint Presentation</vt:lpstr>
      <vt:lpstr>Table 4: Estimation of the Publications based on GDP, GERD, EDP and Total Square Regression values </vt:lpstr>
      <vt:lpstr>Table 5: Actual Vs Predicted Fitted value for the number of Indian Agricultural Publications</vt:lpstr>
      <vt:lpstr>Table 6: Correlation Coefficient of Global Agricultural Scholarly Publications Data V/S economic Indicators under study </vt:lpstr>
      <vt:lpstr>Table 7: Estimation of the Publications based on GDP, GERD, EDP and Total Square Regression Analysis Values Considered to Predict the Significance for Global Agricultural literature</vt:lpstr>
      <vt:lpstr>Table 8: Actual Vs Predicted Fitted value for the number of Global Agricultural Publications</vt:lpstr>
      <vt:lpstr>CONCLUDING REMARKS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2014-05-11T06:16:30Z</dcterms:created>
  <dcterms:modified xsi:type="dcterms:W3CDTF">2019-11-19T07:56:59Z</dcterms:modified>
</cp:coreProperties>
</file>