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523999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Comic Sans MS" pitchFamily="66" charset="0"/>
              </a:rPr>
              <a:t>Scientometrics</a:t>
            </a:r>
            <a:r>
              <a:rPr lang="en-US" sz="3200" b="1" dirty="0" smtClean="0">
                <a:latin typeface="Comic Sans MS" pitchFamily="66" charset="0"/>
              </a:rPr>
              <a:t> </a:t>
            </a:r>
            <a:br>
              <a:rPr lang="en-US" sz="3200" b="1" dirty="0" smtClean="0">
                <a:latin typeface="Comic Sans MS" pitchFamily="66" charset="0"/>
              </a:rPr>
            </a:br>
            <a:r>
              <a:rPr lang="en-US" sz="3200" b="1" dirty="0" smtClean="0">
                <a:latin typeface="Comic Sans MS" pitchFamily="66" charset="0"/>
              </a:rPr>
              <a:t>and </a:t>
            </a:r>
            <a:br>
              <a:rPr lang="en-US" sz="3200" b="1" dirty="0" smtClean="0">
                <a:latin typeface="Comic Sans MS" pitchFamily="66" charset="0"/>
              </a:rPr>
            </a:br>
            <a:r>
              <a:rPr lang="en-US" sz="3200" b="1" dirty="0" smtClean="0">
                <a:latin typeface="Comic Sans MS" pitchFamily="66" charset="0"/>
              </a:rPr>
              <a:t>Readability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dirty="0" err="1">
                <a:solidFill>
                  <a:schemeClr val="tx1"/>
                </a:solidFill>
                <a:latin typeface="Comic Sans MS" pitchFamily="66" charset="0"/>
              </a:rPr>
              <a:t>Dr</a:t>
            </a:r>
            <a:r>
              <a:rPr lang="en-US" sz="2900" dirty="0">
                <a:solidFill>
                  <a:schemeClr val="tx1"/>
                </a:solidFill>
                <a:latin typeface="Comic Sans MS" pitchFamily="66" charset="0"/>
              </a:rPr>
              <a:t> S. K. </a:t>
            </a:r>
            <a:r>
              <a:rPr lang="en-US" sz="2900" dirty="0" err="1">
                <a:solidFill>
                  <a:schemeClr val="tx1"/>
                </a:solidFill>
                <a:latin typeface="Comic Sans MS" pitchFamily="66" charset="0"/>
              </a:rPr>
              <a:t>Savanur</a:t>
            </a:r>
            <a:endParaRPr lang="en-US" sz="2900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2900" dirty="0">
                <a:solidFill>
                  <a:schemeClr val="tx1"/>
                </a:solidFill>
                <a:latin typeface="Comic Sans MS" pitchFamily="66" charset="0"/>
              </a:rPr>
              <a:t>Former Senior Faculty</a:t>
            </a:r>
          </a:p>
          <a:p>
            <a:r>
              <a:rPr lang="en-US" sz="2900" dirty="0">
                <a:solidFill>
                  <a:schemeClr val="tx1"/>
                </a:solidFill>
                <a:latin typeface="Comic Sans MS" pitchFamily="66" charset="0"/>
              </a:rPr>
              <a:t>Department of Library and Information Science</a:t>
            </a:r>
          </a:p>
          <a:p>
            <a:r>
              <a:rPr lang="en-US" sz="2900" dirty="0">
                <a:solidFill>
                  <a:schemeClr val="tx1"/>
                </a:solidFill>
                <a:latin typeface="Comic Sans MS" pitchFamily="66" charset="0"/>
              </a:rPr>
              <a:t>Joshi-</a:t>
            </a:r>
            <a:r>
              <a:rPr lang="en-US" sz="2900" dirty="0" err="1">
                <a:solidFill>
                  <a:schemeClr val="tx1"/>
                </a:solidFill>
                <a:latin typeface="Comic Sans MS" pitchFamily="66" charset="0"/>
              </a:rPr>
              <a:t>Bedekar</a:t>
            </a:r>
            <a:r>
              <a:rPr lang="en-US" sz="2900" dirty="0">
                <a:solidFill>
                  <a:schemeClr val="tx1"/>
                </a:solidFill>
                <a:latin typeface="Comic Sans MS" pitchFamily="66" charset="0"/>
              </a:rPr>
              <a:t> College Thane 400 601</a:t>
            </a:r>
          </a:p>
          <a:p>
            <a:r>
              <a:rPr lang="en-US" sz="2900" dirty="0" err="1">
                <a:solidFill>
                  <a:schemeClr val="tx1"/>
                </a:solidFill>
                <a:latin typeface="Comic Sans MS" pitchFamily="66" charset="0"/>
              </a:rPr>
              <a:t>sksavanur@rediffmail.com</a:t>
            </a:r>
            <a:endParaRPr lang="en-US" sz="29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7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Exceptions / Cautions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Comic Sans MS" pitchFamily="66" charset="0"/>
              </a:rPr>
              <a:t>Length of document</a:t>
            </a:r>
          </a:p>
          <a:p>
            <a:r>
              <a:rPr lang="en-US" sz="2400" dirty="0" smtClean="0">
                <a:latin typeface="Comic Sans MS" pitchFamily="66" charset="0"/>
              </a:rPr>
              <a:t>Number of sentences/paragraphs</a:t>
            </a:r>
          </a:p>
          <a:p>
            <a:r>
              <a:rPr lang="en-US" sz="2400" dirty="0" smtClean="0">
                <a:latin typeface="Comic Sans MS" pitchFamily="66" charset="0"/>
              </a:rPr>
              <a:t>Number of words /sentence</a:t>
            </a:r>
          </a:p>
          <a:p>
            <a:r>
              <a:rPr lang="en-US" sz="2400" dirty="0" smtClean="0">
                <a:latin typeface="Comic Sans MS" pitchFamily="66" charset="0"/>
              </a:rPr>
              <a:t>Number of characters /words</a:t>
            </a:r>
          </a:p>
          <a:p>
            <a:r>
              <a:rPr lang="en-US" sz="2400" dirty="0" smtClean="0">
                <a:latin typeface="Comic Sans MS" pitchFamily="66" charset="0"/>
              </a:rPr>
              <a:t>Number of passive sentences</a:t>
            </a:r>
          </a:p>
          <a:p>
            <a:r>
              <a:rPr lang="en-US" sz="2400" dirty="0" smtClean="0">
                <a:latin typeface="Comic Sans MS" pitchFamily="66" charset="0"/>
              </a:rPr>
              <a:t>Use your discretion, </a:t>
            </a:r>
            <a:r>
              <a:rPr lang="en-US" sz="2400" dirty="0" err="1" smtClean="0">
                <a:latin typeface="Comic Sans MS" pitchFamily="66" charset="0"/>
              </a:rPr>
              <a:t>judgement</a:t>
            </a:r>
            <a:r>
              <a:rPr lang="en-US" sz="2400" dirty="0" smtClean="0">
                <a:latin typeface="Comic Sans MS" pitchFamily="66" charset="0"/>
              </a:rPr>
              <a:t> and keep Readability guidelines in mind. </a:t>
            </a:r>
          </a:p>
          <a:p>
            <a:endParaRPr lang="en-US" dirty="0" smtClean="0"/>
          </a:p>
          <a:p>
            <a:r>
              <a:rPr lang="en-US" sz="5400" dirty="0" smtClean="0">
                <a:solidFill>
                  <a:srgbClr val="0000FF"/>
                </a:solidFill>
                <a:latin typeface="Brush Script MT" pitchFamily="66" charset="0"/>
              </a:rPr>
              <a:t>Thank You</a:t>
            </a:r>
            <a:endParaRPr lang="en-US" sz="5400" dirty="0">
              <a:solidFill>
                <a:srgbClr val="0000FF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5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err="1">
                <a:latin typeface="Comic Sans MS" pitchFamily="66" charset="0"/>
              </a:rPr>
              <a:t>Scientometry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and Scholarly Communication</a:t>
            </a: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itchFamily="66" charset="0"/>
              </a:rPr>
              <a:t>Quantitative Aspect </a:t>
            </a:r>
            <a:r>
              <a:rPr lang="en-US" sz="2400" dirty="0">
                <a:latin typeface="Comic Sans MS" pitchFamily="66" charset="0"/>
              </a:rPr>
              <a:t>of science, technology and </a:t>
            </a:r>
            <a:r>
              <a:rPr lang="en-US" sz="2400" dirty="0" smtClean="0">
                <a:latin typeface="Comic Sans MS" pitchFamily="66" charset="0"/>
              </a:rPr>
              <a:t>innovation </a:t>
            </a:r>
          </a:p>
          <a:p>
            <a:r>
              <a:rPr lang="en-US" sz="2400" dirty="0" smtClean="0">
                <a:latin typeface="Comic Sans MS" pitchFamily="66" charset="0"/>
              </a:rPr>
              <a:t>Team Research: Scholars are spread over the world</a:t>
            </a:r>
          </a:p>
          <a:p>
            <a:r>
              <a:rPr lang="en-US" sz="2400" dirty="0" smtClean="0">
                <a:latin typeface="Comic Sans MS" pitchFamily="66" charset="0"/>
              </a:rPr>
              <a:t>Progress depends </a:t>
            </a:r>
            <a:r>
              <a:rPr lang="en-US" sz="2400" dirty="0">
                <a:latin typeface="Comic Sans MS" pitchFamily="66" charset="0"/>
              </a:rPr>
              <a:t>on communication, coordination and </a:t>
            </a:r>
            <a:r>
              <a:rPr lang="en-US" sz="2400" dirty="0" smtClean="0">
                <a:latin typeface="Comic Sans MS" pitchFamily="66" charset="0"/>
              </a:rPr>
              <a:t>cooperation </a:t>
            </a:r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Time-lag </a:t>
            </a:r>
            <a:r>
              <a:rPr lang="en-US" sz="2400" dirty="0">
                <a:latin typeface="Comic Sans MS" pitchFamily="66" charset="0"/>
              </a:rPr>
              <a:t>between a research finding and development of its application is drastically </a:t>
            </a:r>
            <a:r>
              <a:rPr lang="en-US" sz="2400" dirty="0" smtClean="0">
                <a:latin typeface="Comic Sans MS" pitchFamily="66" charset="0"/>
              </a:rPr>
              <a:t>reduced </a:t>
            </a:r>
          </a:p>
          <a:p>
            <a:r>
              <a:rPr lang="en-US" sz="2400" dirty="0" smtClean="0">
                <a:latin typeface="Comic Sans MS" pitchFamily="66" charset="0"/>
              </a:rPr>
              <a:t>Sharing and Reporting</a:t>
            </a:r>
          </a:p>
          <a:p>
            <a:r>
              <a:rPr lang="en-US" sz="2400" dirty="0" smtClean="0">
                <a:latin typeface="Comic Sans MS" pitchFamily="66" charset="0"/>
              </a:rPr>
              <a:t>This </a:t>
            </a:r>
            <a:r>
              <a:rPr lang="en-US" sz="2400" dirty="0">
                <a:latin typeface="Comic Sans MS" pitchFamily="66" charset="0"/>
              </a:rPr>
              <a:t>is possible because of scholarly communication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6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Essence of Scholarly Communication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Quick Understanding of </a:t>
            </a:r>
            <a:r>
              <a:rPr lang="en-US" sz="2400" dirty="0">
                <a:latin typeface="Comic Sans MS" pitchFamily="66" charset="0"/>
              </a:rPr>
              <a:t>the </a:t>
            </a:r>
            <a:r>
              <a:rPr lang="en-US" sz="2400" dirty="0" smtClean="0">
                <a:latin typeface="Comic Sans MS" pitchFamily="66" charset="0"/>
              </a:rPr>
              <a:t>Content </a:t>
            </a:r>
          </a:p>
          <a:p>
            <a:r>
              <a:rPr lang="en-US" sz="2400" dirty="0" smtClean="0">
                <a:latin typeface="Comic Sans MS" pitchFamily="66" charset="0"/>
              </a:rPr>
              <a:t>Immediate Feedback </a:t>
            </a:r>
          </a:p>
          <a:p>
            <a:r>
              <a:rPr lang="en-US" sz="2400" dirty="0" smtClean="0">
                <a:latin typeface="Comic Sans MS" pitchFamily="66" charset="0"/>
              </a:rPr>
              <a:t>It happens </a:t>
            </a:r>
            <a:r>
              <a:rPr lang="en-US" sz="2400" dirty="0">
                <a:latin typeface="Comic Sans MS" pitchFamily="66" charset="0"/>
              </a:rPr>
              <a:t>in a </a:t>
            </a:r>
            <a:r>
              <a:rPr lang="en-US" sz="2400" dirty="0" smtClean="0">
                <a:latin typeface="Comic Sans MS" pitchFamily="66" charset="0"/>
              </a:rPr>
              <a:t>hurry  </a:t>
            </a:r>
          </a:p>
          <a:p>
            <a:r>
              <a:rPr lang="en-US" sz="2400" dirty="0" smtClean="0">
                <a:latin typeface="Comic Sans MS" pitchFamily="66" charset="0"/>
              </a:rPr>
              <a:t>Chances </a:t>
            </a:r>
            <a:r>
              <a:rPr lang="en-US" sz="2400" dirty="0">
                <a:latin typeface="Comic Sans MS" pitchFamily="66" charset="0"/>
              </a:rPr>
              <a:t>of misunderstanding or missing the whole </a:t>
            </a:r>
            <a:r>
              <a:rPr lang="en-US" sz="2400" dirty="0" smtClean="0">
                <a:latin typeface="Comic Sans MS" pitchFamily="66" charset="0"/>
              </a:rPr>
              <a:t>message</a:t>
            </a:r>
          </a:p>
          <a:p>
            <a:r>
              <a:rPr lang="en-US" sz="2400" dirty="0" smtClean="0">
                <a:latin typeface="Comic Sans MS" pitchFamily="66" charset="0"/>
              </a:rPr>
              <a:t>Affects readability</a:t>
            </a:r>
          </a:p>
          <a:p>
            <a:r>
              <a:rPr lang="en-US" sz="2400" dirty="0">
                <a:latin typeface="Comic Sans MS" pitchFamily="66" charset="0"/>
              </a:rPr>
              <a:t>Reader-side </a:t>
            </a:r>
            <a:r>
              <a:rPr lang="en-US" sz="2400" dirty="0" smtClean="0">
                <a:latin typeface="Comic Sans MS" pitchFamily="66" charset="0"/>
              </a:rPr>
              <a:t>readability Issues</a:t>
            </a:r>
          </a:p>
          <a:p>
            <a:r>
              <a:rPr lang="en-US" sz="2400" dirty="0">
                <a:latin typeface="Comic Sans MS" pitchFamily="66" charset="0"/>
              </a:rPr>
              <a:t>Author-side </a:t>
            </a:r>
            <a:r>
              <a:rPr lang="en-US" sz="2400" dirty="0" smtClean="0">
                <a:latin typeface="Comic Sans MS" pitchFamily="66" charset="0"/>
              </a:rPr>
              <a:t>readability Issues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latin typeface="Comic Sans MS" pitchFamily="66" charset="0"/>
              </a:rPr>
              <a:t>Reader-side </a:t>
            </a:r>
            <a:r>
              <a:rPr lang="en-US" sz="3200" b="1" dirty="0" smtClean="0">
                <a:latin typeface="Comic Sans MS" pitchFamily="66" charset="0"/>
              </a:rPr>
              <a:t>Readability </a:t>
            </a:r>
            <a:r>
              <a:rPr lang="en-US" sz="3200" b="1" dirty="0">
                <a:latin typeface="Comic Sans MS" pitchFamily="66" charset="0"/>
              </a:rPr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Language </a:t>
            </a:r>
          </a:p>
          <a:p>
            <a:r>
              <a:rPr lang="en-US" sz="2400" dirty="0" smtClean="0">
                <a:latin typeface="Comic Sans MS" pitchFamily="66" charset="0"/>
              </a:rPr>
              <a:t>Knowledge Level </a:t>
            </a:r>
          </a:p>
          <a:p>
            <a:r>
              <a:rPr lang="en-US" sz="2400" dirty="0" smtClean="0">
                <a:latin typeface="Comic Sans MS" pitchFamily="66" charset="0"/>
              </a:rPr>
              <a:t>Level </a:t>
            </a:r>
            <a:r>
              <a:rPr lang="en-US" sz="2400" dirty="0">
                <a:latin typeface="Comic Sans MS" pitchFamily="66" charset="0"/>
              </a:rPr>
              <a:t>of </a:t>
            </a:r>
            <a:r>
              <a:rPr lang="en-US" sz="2400" dirty="0" smtClean="0">
                <a:latin typeface="Comic Sans MS" pitchFamily="66" charset="0"/>
              </a:rPr>
              <a:t>eyesight </a:t>
            </a:r>
          </a:p>
          <a:p>
            <a:r>
              <a:rPr lang="en-US" sz="2400" dirty="0" smtClean="0">
                <a:latin typeface="Comic Sans MS" pitchFamily="66" charset="0"/>
              </a:rPr>
              <a:t>Font Size </a:t>
            </a:r>
          </a:p>
          <a:p>
            <a:r>
              <a:rPr lang="en-US" sz="2400" dirty="0" smtClean="0">
                <a:latin typeface="Comic Sans MS" pitchFamily="66" charset="0"/>
              </a:rPr>
              <a:t>Illumination in </a:t>
            </a:r>
            <a:r>
              <a:rPr lang="en-US" sz="2400" dirty="0">
                <a:latin typeface="Comic Sans MS" pitchFamily="66" charset="0"/>
              </a:rPr>
              <a:t>the </a:t>
            </a:r>
            <a:r>
              <a:rPr lang="en-US" sz="2400" dirty="0" smtClean="0">
                <a:latin typeface="Comic Sans MS" pitchFamily="66" charset="0"/>
              </a:rPr>
              <a:t>room </a:t>
            </a:r>
          </a:p>
          <a:p>
            <a:r>
              <a:rPr lang="en-US" sz="2400" dirty="0" err="1" smtClean="0">
                <a:latin typeface="Comic Sans MS" pitchFamily="66" charset="0"/>
              </a:rPr>
              <a:t>Colour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of </a:t>
            </a:r>
            <a:r>
              <a:rPr lang="en-US" sz="2400" dirty="0" smtClean="0">
                <a:latin typeface="Comic Sans MS" pitchFamily="66" charset="0"/>
              </a:rPr>
              <a:t>Paper </a:t>
            </a:r>
            <a:r>
              <a:rPr lang="en-US" sz="2400" dirty="0">
                <a:latin typeface="Comic Sans MS" pitchFamily="66" charset="0"/>
              </a:rPr>
              <a:t>and the </a:t>
            </a:r>
            <a:r>
              <a:rPr lang="en-US" sz="2400" dirty="0" smtClean="0">
                <a:latin typeface="Comic Sans MS" pitchFamily="66" charset="0"/>
              </a:rPr>
              <a:t>Ink </a:t>
            </a:r>
            <a:r>
              <a:rPr lang="en-US" sz="2400" dirty="0">
                <a:latin typeface="Comic Sans MS" pitchFamily="66" charset="0"/>
              </a:rPr>
              <a:t>etc. 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>
                <a:latin typeface="Comic Sans MS" pitchFamily="66" charset="0"/>
              </a:rPr>
              <a:t>author can’t do anything for these </a:t>
            </a:r>
            <a:r>
              <a:rPr lang="en-US" sz="2400" dirty="0" smtClean="0">
                <a:latin typeface="Comic Sans MS" pitchFamily="66" charset="0"/>
              </a:rPr>
              <a:t>barriers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3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Author-side Readability Issues 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Actual Measures of Readability</a:t>
            </a:r>
          </a:p>
          <a:p>
            <a:r>
              <a:rPr lang="en-US" sz="2400" dirty="0" smtClean="0">
                <a:latin typeface="Comic Sans MS" pitchFamily="66" charset="0"/>
              </a:rPr>
              <a:t>External Intervention  OR Editorial Touch</a:t>
            </a:r>
          </a:p>
          <a:p>
            <a:r>
              <a:rPr lang="en-US" sz="2400" dirty="0" smtClean="0">
                <a:latin typeface="Comic Sans MS" pitchFamily="66" charset="0"/>
              </a:rPr>
              <a:t>Possible </a:t>
            </a:r>
            <a:r>
              <a:rPr lang="en-US" sz="2400" dirty="0">
                <a:latin typeface="Comic Sans MS" pitchFamily="66" charset="0"/>
              </a:rPr>
              <a:t>to train the authors to achieve high </a:t>
            </a:r>
            <a:r>
              <a:rPr lang="en-US" sz="2400" dirty="0" smtClean="0">
                <a:latin typeface="Comic Sans MS" pitchFamily="66" charset="0"/>
              </a:rPr>
              <a:t>readability  </a:t>
            </a:r>
          </a:p>
          <a:p>
            <a:r>
              <a:rPr lang="en-US" sz="2400" dirty="0" smtClean="0">
                <a:latin typeface="Comic Sans MS" pitchFamily="66" charset="0"/>
              </a:rPr>
              <a:t>It </a:t>
            </a:r>
            <a:r>
              <a:rPr lang="en-US" sz="2400" dirty="0">
                <a:latin typeface="Comic Sans MS" pitchFamily="66" charset="0"/>
              </a:rPr>
              <a:t>is a skill that can be </a:t>
            </a:r>
            <a:r>
              <a:rPr lang="en-US" sz="2400" dirty="0" smtClean="0">
                <a:latin typeface="Comic Sans MS" pitchFamily="66" charset="0"/>
              </a:rPr>
              <a:t>taught </a:t>
            </a:r>
          </a:p>
          <a:p>
            <a:r>
              <a:rPr lang="en-US" sz="2400" dirty="0" smtClean="0">
                <a:latin typeface="Comic Sans MS" pitchFamily="66" charset="0"/>
              </a:rPr>
              <a:t>It </a:t>
            </a:r>
            <a:r>
              <a:rPr lang="en-US" sz="2400" dirty="0">
                <a:latin typeface="Comic Sans MS" pitchFamily="66" charset="0"/>
              </a:rPr>
              <a:t>is possible to measure and enhance </a:t>
            </a:r>
            <a:r>
              <a:rPr lang="en-US" sz="2400" dirty="0" smtClean="0">
                <a:latin typeface="Comic Sans MS" pitchFamily="66" charset="0"/>
              </a:rPr>
              <a:t>readability</a:t>
            </a:r>
          </a:p>
          <a:p>
            <a:r>
              <a:rPr lang="en-US" sz="2400" dirty="0" smtClean="0">
                <a:latin typeface="Comic Sans MS" pitchFamily="66" charset="0"/>
              </a:rPr>
              <a:t>Text-Editors -&gt; MS-Word -&gt; &lt;Spelling  and Grammar&gt;</a:t>
            </a:r>
          </a:p>
          <a:p>
            <a:r>
              <a:rPr lang="en-US" sz="2400" dirty="0" smtClean="0">
                <a:latin typeface="Comic Sans MS" pitchFamily="66" charset="0"/>
              </a:rPr>
              <a:t>Through activation &lt;Options&gt;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Readability Measure Program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Comic Sans MS" pitchFamily="66" charset="0"/>
              </a:rPr>
              <a:t>Readability </a:t>
            </a:r>
            <a:r>
              <a:rPr lang="en-US" sz="2400" dirty="0" smtClean="0">
                <a:latin typeface="Comic Sans MS" pitchFamily="66" charset="0"/>
              </a:rPr>
              <a:t>Measurement is </a:t>
            </a:r>
            <a:r>
              <a:rPr lang="en-US" sz="2400" dirty="0">
                <a:latin typeface="Comic Sans MS" pitchFamily="66" charset="0"/>
              </a:rPr>
              <a:t>done by the software while scanning the text</a:t>
            </a:r>
            <a:r>
              <a:rPr lang="en-US" sz="2400" dirty="0" smtClean="0">
                <a:latin typeface="Comic Sans MS" pitchFamily="66" charset="0"/>
              </a:rPr>
              <a:t>. It counts</a:t>
            </a:r>
            <a:endParaRPr lang="en-US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>
                <a:latin typeface="Comic Sans MS" pitchFamily="66" charset="0"/>
              </a:rPr>
              <a:t>Number of Words</a:t>
            </a: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>
                <a:latin typeface="Comic Sans MS" pitchFamily="66" charset="0"/>
              </a:rPr>
              <a:t>Number of Characters</a:t>
            </a: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>
                <a:latin typeface="Comic Sans MS" pitchFamily="66" charset="0"/>
              </a:rPr>
              <a:t>Number of Paragraphs</a:t>
            </a: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>
                <a:latin typeface="Comic Sans MS" pitchFamily="66" charset="0"/>
              </a:rPr>
              <a:t>Number of Sentences computed </a:t>
            </a:r>
            <a:r>
              <a:rPr lang="en-US" sz="2400" dirty="0" smtClean="0">
                <a:latin typeface="Comic Sans MS" pitchFamily="66" charset="0"/>
              </a:rPr>
              <a:t>by counting </a:t>
            </a:r>
            <a:r>
              <a:rPr lang="en-US" sz="2400" dirty="0">
                <a:latin typeface="Comic Sans MS" pitchFamily="66" charset="0"/>
              </a:rPr>
              <a:t>the number </a:t>
            </a:r>
            <a:r>
              <a:rPr lang="en-US" sz="2400" dirty="0" smtClean="0">
                <a:latin typeface="Comic Sans MS" pitchFamily="66" charset="0"/>
              </a:rPr>
              <a:t>   of </a:t>
            </a:r>
            <a:r>
              <a:rPr lang="en-US" sz="2400" dirty="0">
                <a:latin typeface="Comic Sans MS" pitchFamily="66" charset="0"/>
              </a:rPr>
              <a:t>Full Stops, Question Marks, Exclamation Marks and Colons. 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These </a:t>
            </a:r>
            <a:r>
              <a:rPr lang="en-US" sz="2400" dirty="0">
                <a:latin typeface="Comic Sans MS" pitchFamily="66" charset="0"/>
              </a:rPr>
              <a:t>punctuation marks indicate the end of a sentence. 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Similarly</a:t>
            </a:r>
            <a:r>
              <a:rPr lang="en-US" sz="2400" dirty="0">
                <a:latin typeface="Comic Sans MS" pitchFamily="66" charset="0"/>
              </a:rPr>
              <a:t>, blank space and line-space mark the end of words and </a:t>
            </a:r>
            <a:r>
              <a:rPr lang="en-US" sz="2400" dirty="0" smtClean="0">
                <a:latin typeface="Comic Sans MS" pitchFamily="66" charset="0"/>
              </a:rPr>
              <a:t>paragraphs </a:t>
            </a:r>
          </a:p>
          <a:p>
            <a:r>
              <a:rPr lang="en-US" sz="2400" dirty="0" smtClean="0">
                <a:latin typeface="Comic Sans MS" pitchFamily="66" charset="0"/>
              </a:rPr>
              <a:t>Number </a:t>
            </a:r>
            <a:r>
              <a:rPr lang="en-US" sz="2400" dirty="0">
                <a:latin typeface="Comic Sans MS" pitchFamily="66" charset="0"/>
              </a:rPr>
              <a:t>of Passive Sentences</a:t>
            </a:r>
          </a:p>
        </p:txBody>
      </p:sp>
    </p:spTree>
    <p:extLst>
      <p:ext uri="{BB962C8B-B14F-4D97-AF65-F5344CB8AC3E}">
        <p14:creationId xmlns:p14="http://schemas.microsoft.com/office/powerpoint/2010/main" val="19477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32757"/>
            <a:ext cx="6324600" cy="5768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2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Measure of Readability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Rudolf </a:t>
            </a:r>
            <a:r>
              <a:rPr lang="en-US" b="1" dirty="0" err="1">
                <a:solidFill>
                  <a:srgbClr val="0000FF"/>
                </a:solidFill>
              </a:rPr>
              <a:t>Flesch</a:t>
            </a:r>
            <a:r>
              <a:rPr lang="en-US" b="1" dirty="0">
                <a:solidFill>
                  <a:srgbClr val="0000FF"/>
                </a:solidFill>
              </a:rPr>
              <a:t> Reading Ease </a:t>
            </a:r>
            <a:r>
              <a:rPr lang="en-US" dirty="0"/>
              <a:t>(</a:t>
            </a:r>
            <a:r>
              <a:rPr lang="en-US" dirty="0" err="1"/>
              <a:t>FRES</a:t>
            </a:r>
            <a:r>
              <a:rPr lang="en-US" dirty="0"/>
              <a:t>) measures how easy it is to read a text on a </a:t>
            </a:r>
            <a:r>
              <a:rPr lang="en-US" dirty="0" smtClean="0"/>
              <a:t>100-Point Scale  </a:t>
            </a:r>
          </a:p>
          <a:p>
            <a:r>
              <a:rPr lang="en-US" dirty="0" smtClean="0"/>
              <a:t>It </a:t>
            </a:r>
            <a:r>
              <a:rPr lang="en-US" dirty="0"/>
              <a:t>uses ‘</a:t>
            </a:r>
            <a:r>
              <a:rPr lang="en-US" dirty="0">
                <a:solidFill>
                  <a:srgbClr val="FF0000"/>
                </a:solidFill>
              </a:rPr>
              <a:t>words per sentence</a:t>
            </a:r>
            <a:r>
              <a:rPr lang="en-US" dirty="0"/>
              <a:t>’ and ‘</a:t>
            </a:r>
            <a:r>
              <a:rPr lang="en-US" dirty="0">
                <a:solidFill>
                  <a:srgbClr val="FF0000"/>
                </a:solidFill>
              </a:rPr>
              <a:t>characters per word</a:t>
            </a:r>
            <a:r>
              <a:rPr lang="en-US" dirty="0"/>
              <a:t>’. </a:t>
            </a:r>
            <a:r>
              <a:rPr lang="en-US" b="1" dirty="0">
                <a:solidFill>
                  <a:srgbClr val="009900"/>
                </a:solidFill>
              </a:rPr>
              <a:t>Higher the value of </a:t>
            </a:r>
            <a:r>
              <a:rPr lang="en-US" b="1" dirty="0" smtClean="0">
                <a:solidFill>
                  <a:srgbClr val="009900"/>
                </a:solidFill>
              </a:rPr>
              <a:t>‘Reading Ease’, </a:t>
            </a:r>
            <a:r>
              <a:rPr lang="en-US" b="1" dirty="0">
                <a:solidFill>
                  <a:srgbClr val="009900"/>
                </a:solidFill>
              </a:rPr>
              <a:t>easier it is to read</a:t>
            </a:r>
            <a:r>
              <a:rPr lang="en-US" dirty="0"/>
              <a:t>.  That </a:t>
            </a:r>
            <a:r>
              <a:rPr lang="en-US" dirty="0" smtClean="0"/>
              <a:t>means more readability</a:t>
            </a:r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Flesch-Kincaid </a:t>
            </a:r>
            <a:r>
              <a:rPr lang="en-US" b="1" dirty="0">
                <a:solidFill>
                  <a:srgbClr val="0000FF"/>
                </a:solidFill>
              </a:rPr>
              <a:t>Grade Level </a:t>
            </a:r>
            <a:r>
              <a:rPr lang="en-US" dirty="0"/>
              <a:t>measures the number of years of education required to understand the text on hand.  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measure also uses ‘</a:t>
            </a:r>
            <a:r>
              <a:rPr lang="en-US" dirty="0">
                <a:solidFill>
                  <a:srgbClr val="FF0000"/>
                </a:solidFill>
              </a:rPr>
              <a:t>words per sentence</a:t>
            </a:r>
            <a:r>
              <a:rPr lang="en-US" dirty="0"/>
              <a:t>’ and ‘</a:t>
            </a:r>
            <a:r>
              <a:rPr lang="en-US" dirty="0">
                <a:solidFill>
                  <a:srgbClr val="FF0000"/>
                </a:solidFill>
              </a:rPr>
              <a:t>characters per word</a:t>
            </a:r>
            <a:r>
              <a:rPr lang="en-US" dirty="0"/>
              <a:t>’.  </a:t>
            </a:r>
            <a:r>
              <a:rPr lang="en-US" b="1" dirty="0">
                <a:solidFill>
                  <a:srgbClr val="009900"/>
                </a:solidFill>
              </a:rPr>
              <a:t>Lesser the number of years of education required, it is easier to read. </a:t>
            </a:r>
            <a:r>
              <a:rPr lang="en-US" dirty="0"/>
              <a:t>That is, more </a:t>
            </a:r>
            <a:r>
              <a:rPr lang="en-US" dirty="0" smtClean="0"/>
              <a:t>readability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0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Comic Sans MS" pitchFamily="66" charset="0"/>
              </a:rPr>
              <a:t>Take-home Messages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Break </a:t>
            </a:r>
            <a:r>
              <a:rPr lang="en-US" dirty="0">
                <a:latin typeface="Comic Sans MS" pitchFamily="66" charset="0"/>
              </a:rPr>
              <a:t>the text into a number of </a:t>
            </a:r>
            <a:r>
              <a:rPr lang="en-US" dirty="0" smtClean="0">
                <a:latin typeface="Comic Sans MS" pitchFamily="66" charset="0"/>
              </a:rPr>
              <a:t>paragraphs: </a:t>
            </a:r>
            <a:r>
              <a:rPr lang="en-US" b="1" dirty="0" smtClean="0">
                <a:latin typeface="Comic Sans MS" pitchFamily="66" charset="0"/>
              </a:rPr>
              <a:t>thought </a:t>
            </a:r>
            <a:r>
              <a:rPr lang="en-US" b="1" dirty="0">
                <a:latin typeface="Comic Sans MS" pitchFamily="66" charset="0"/>
              </a:rPr>
              <a:t>units</a:t>
            </a:r>
            <a:r>
              <a:rPr lang="en-US" dirty="0">
                <a:latin typeface="Comic Sans MS" pitchFamily="66" charset="0"/>
              </a:rPr>
              <a:t>.  But, where possible, break the text into more number of paragraphs.</a:t>
            </a:r>
          </a:p>
          <a:p>
            <a:r>
              <a:rPr lang="en-US" dirty="0" smtClean="0">
                <a:latin typeface="Comic Sans MS" pitchFamily="66" charset="0"/>
              </a:rPr>
              <a:t>Number </a:t>
            </a:r>
            <a:r>
              <a:rPr lang="en-US" dirty="0">
                <a:latin typeface="Comic Sans MS" pitchFamily="66" charset="0"/>
              </a:rPr>
              <a:t>of Sentences per paragraph </a:t>
            </a:r>
            <a:r>
              <a:rPr lang="en-US" dirty="0" smtClean="0">
                <a:latin typeface="Comic Sans MS" pitchFamily="66" charset="0"/>
              </a:rPr>
              <a:t>must be  </a:t>
            </a:r>
            <a:r>
              <a:rPr lang="en-US" dirty="0">
                <a:latin typeface="Comic Sans MS" pitchFamily="66" charset="0"/>
              </a:rPr>
              <a:t>minimum.  </a:t>
            </a:r>
            <a:r>
              <a:rPr lang="en-US" dirty="0" smtClean="0">
                <a:latin typeface="Comic Sans MS" pitchFamily="66" charset="0"/>
              </a:rPr>
              <a:t>( 5 </a:t>
            </a:r>
            <a:r>
              <a:rPr lang="en-US" dirty="0">
                <a:latin typeface="Comic Sans MS" pitchFamily="66" charset="0"/>
              </a:rPr>
              <a:t>to 10 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</a:t>
            </a:r>
            <a:r>
              <a:rPr lang="en-US" dirty="0">
                <a:latin typeface="Comic Sans MS" pitchFamily="66" charset="0"/>
              </a:rPr>
              <a:t>sentences should have just 7 to 10 words to make it more readable.  Legal documents </a:t>
            </a:r>
            <a:r>
              <a:rPr lang="en-US" dirty="0" smtClean="0">
                <a:latin typeface="Comic Sans MS" pitchFamily="66" charset="0"/>
              </a:rPr>
              <a:t>can </a:t>
            </a:r>
            <a:r>
              <a:rPr lang="en-US" dirty="0">
                <a:latin typeface="Comic Sans MS" pitchFamily="66" charset="0"/>
              </a:rPr>
              <a:t>go up to 15-20 words per sentence.  But, average number of sentences should be around ten. </a:t>
            </a:r>
          </a:p>
          <a:p>
            <a:r>
              <a:rPr lang="en-US" dirty="0" smtClean="0">
                <a:latin typeface="Comic Sans MS" pitchFamily="66" charset="0"/>
              </a:rPr>
              <a:t>Number </a:t>
            </a:r>
            <a:r>
              <a:rPr lang="en-US" dirty="0">
                <a:latin typeface="Comic Sans MS" pitchFamily="66" charset="0"/>
              </a:rPr>
              <a:t>of characters per word </a:t>
            </a:r>
            <a:r>
              <a:rPr lang="en-US" dirty="0" smtClean="0">
                <a:latin typeface="Comic Sans MS" pitchFamily="66" charset="0"/>
              </a:rPr>
              <a:t>should </a:t>
            </a:r>
            <a:r>
              <a:rPr lang="en-US" dirty="0">
                <a:latin typeface="Comic Sans MS" pitchFamily="66" charset="0"/>
              </a:rPr>
              <a:t>be kept to a minimum.  </a:t>
            </a:r>
            <a:r>
              <a:rPr lang="en-US" dirty="0" smtClean="0">
                <a:latin typeface="Comic Sans MS" pitchFamily="66" charset="0"/>
              </a:rPr>
              <a:t> Words </a:t>
            </a:r>
            <a:r>
              <a:rPr lang="en-US" dirty="0">
                <a:latin typeface="Comic Sans MS" pitchFamily="66" charset="0"/>
              </a:rPr>
              <a:t>with fewer syllables are easy to understand.  </a:t>
            </a:r>
            <a:r>
              <a:rPr lang="en-US" dirty="0" err="1">
                <a:latin typeface="Comic Sans MS" pitchFamily="66" charset="0"/>
              </a:rPr>
              <a:t>Eg</a:t>
            </a:r>
            <a:r>
              <a:rPr lang="en-US" dirty="0">
                <a:latin typeface="Comic Sans MS" pitchFamily="66" charset="0"/>
              </a:rPr>
              <a:t>.: Explosion-Blast, Provide-Give, Exceptional-Unique, etc. </a:t>
            </a:r>
            <a:r>
              <a:rPr lang="en-US" dirty="0" smtClean="0">
                <a:latin typeface="Comic Sans MS" pitchFamily="66" charset="0"/>
              </a:rPr>
              <a:t>However</a:t>
            </a:r>
            <a:r>
              <a:rPr lang="en-US" dirty="0">
                <a:latin typeface="Comic Sans MS" pitchFamily="66" charset="0"/>
              </a:rPr>
              <a:t>, scholarly communication is a serious matter. It is an exception. Here longer jargons may be used. </a:t>
            </a:r>
          </a:p>
          <a:p>
            <a:r>
              <a:rPr lang="en-US" dirty="0" smtClean="0">
                <a:latin typeface="Comic Sans MS" pitchFamily="66" charset="0"/>
              </a:rPr>
              <a:t>Avoid </a:t>
            </a:r>
            <a:r>
              <a:rPr lang="en-US" dirty="0">
                <a:latin typeface="Comic Sans MS" pitchFamily="66" charset="0"/>
              </a:rPr>
              <a:t>passive sentences, if possible.  Sometimes these are inevitable or necessary.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555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Scientometrics  and  Readability</vt:lpstr>
      <vt:lpstr>Scientometry and Scholarly Communication</vt:lpstr>
      <vt:lpstr>Essence of Scholarly Communication</vt:lpstr>
      <vt:lpstr>Reader-side Readability Issues</vt:lpstr>
      <vt:lpstr>Author-side Readability Issues </vt:lpstr>
      <vt:lpstr>Readability Measure Program</vt:lpstr>
      <vt:lpstr>PowerPoint Presentation</vt:lpstr>
      <vt:lpstr>Measure of Readability</vt:lpstr>
      <vt:lpstr>Take-home Messages</vt:lpstr>
      <vt:lpstr>Exceptions / Cautions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Scientometrics  and  Readability</dc:title>
  <dc:creator>Dr Savanur</dc:creator>
  <cp:lastModifiedBy>Dr Savanur</cp:lastModifiedBy>
  <cp:revision>25</cp:revision>
  <dcterms:created xsi:type="dcterms:W3CDTF">2006-08-16T00:00:00Z</dcterms:created>
  <dcterms:modified xsi:type="dcterms:W3CDTF">2019-11-18T11:38:05Z</dcterms:modified>
</cp:coreProperties>
</file>